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  <p:sldMasterId id="2147483648" r:id="rId6"/>
  </p:sldMasterIdLst>
  <p:notesMasterIdLst>
    <p:notesMasterId r:id="rId33"/>
  </p:notesMasterIdLst>
  <p:handoutMasterIdLst>
    <p:handoutMasterId r:id="rId34"/>
  </p:handoutMasterIdLst>
  <p:sldIdLst>
    <p:sldId id="256" r:id="rId7"/>
    <p:sldId id="337" r:id="rId8"/>
    <p:sldId id="291" r:id="rId9"/>
    <p:sldId id="292" r:id="rId10"/>
    <p:sldId id="295" r:id="rId11"/>
    <p:sldId id="296" r:id="rId12"/>
    <p:sldId id="336" r:id="rId13"/>
    <p:sldId id="297" r:id="rId14"/>
    <p:sldId id="299" r:id="rId15"/>
    <p:sldId id="301" r:id="rId16"/>
    <p:sldId id="335" r:id="rId17"/>
    <p:sldId id="334" r:id="rId18"/>
    <p:sldId id="333" r:id="rId19"/>
    <p:sldId id="332" r:id="rId20"/>
    <p:sldId id="331" r:id="rId21"/>
    <p:sldId id="330" r:id="rId22"/>
    <p:sldId id="329" r:id="rId23"/>
    <p:sldId id="328" r:id="rId24"/>
    <p:sldId id="327" r:id="rId25"/>
    <p:sldId id="326" r:id="rId26"/>
    <p:sldId id="304" r:id="rId27"/>
    <p:sldId id="302" r:id="rId28"/>
    <p:sldId id="303" r:id="rId29"/>
    <p:sldId id="305" r:id="rId30"/>
    <p:sldId id="306" r:id="rId31"/>
    <p:sldId id="307" r:id="rId3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B10AF-2EED-A60E-1205-11F7C5EFFE05}" v="25" dt="2022-01-07T06:58:12.885"/>
    <p1510:client id="{2D65457F-AAB8-00E9-BC4A-07C9C77FE545}" v="160" dt="2022-01-10T12:08:18.266"/>
    <p1510:client id="{627550A2-B1A2-4578-9E4A-A2B8EF7A5DC1}" v="102" dt="2023-01-09T11:08:53.609"/>
    <p1510:client id="{86EB9E9E-9C54-FED6-E2BC-17259BDB5444}" v="3" dt="2022-01-07T07:00:38.232"/>
    <p1510:client id="{96919D7C-2616-BF51-D090-D8BCB8B2C6D2}" v="9" dt="2023-01-05T11:49:07.463"/>
    <p1510:client id="{A0572C0B-ADCC-266A-51B1-B70F3C7EC262}" v="5" dt="2023-01-05T12:04:26.458"/>
    <p1510:client id="{A3B55118-0E8F-4B49-4789-3693A5D39C3F}" v="178" dt="2023-01-03T13:26:33.602"/>
    <p1510:client id="{A7A7E63E-93C1-A065-0F21-3DE967C2D34C}" v="113" dt="2022-01-07T13:56:52.200"/>
    <p1510:client id="{BA1504FF-DC28-B6AA-A79E-8DB9015F25DB}" v="90" dt="2023-01-05T13:09:34.305"/>
    <p1510:client id="{DB9D79B4-EE7A-E177-4F5B-8540A594F7B4}" v="11" dt="2022-01-10T09:48:42.240"/>
    <p1510:client id="{DE2F5F32-2BB7-ED26-21C4-3A7CD28C74C4}" v="97" dt="2024-01-12T12:21:04.730"/>
    <p1510:client id="{E2CC1E4C-B716-F680-ADE4-5E0975FD9EE7}" v="59" dt="2022-01-10T12:14:51.328"/>
    <p1510:client id="{EFAA6036-1A20-15CF-ADDA-851C68699FCF}" v="25" dt="2022-01-06T08:21:02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24" y="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9AB2-C6AE-475D-8AB4-1A04FE34CEC4}" type="datetimeFigureOut">
              <a:rPr lang="en-US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8D1D1-3C0A-4904-89BD-3AD5999FC3D1}" type="slidenum">
              <a:t>‹#›</a:t>
            </a:fld>
            <a:endParaRPr lang="en-US"/>
          </a:p>
        </p:txBody>
      </p:sp>
      <p:sp>
        <p:nvSpPr>
          <p:cNvPr id="6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Plassholder for dato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Plassholder for bunntekst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Plassholder for lysbildenumm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8064EC-42EB-4645-BF45-BA9090205704}" type="slidenum">
              <a:t>‹#›</a:t>
            </a:fld>
            <a:endParaRPr lang="nb-NO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1668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Plassholder for nota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nb-NO"/>
          </a:p>
        </p:txBody>
      </p:sp>
      <p:sp>
        <p:nvSpPr>
          <p:cNvPr id="10" name="Plassholder for topptekst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11" name="Plassholder for dato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12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86F091B-DF66-494F-85AB-683F85F5A1FF}" type="slidenum">
              <a:t>‹#›</a:t>
            </a:fld>
            <a:endParaRPr lang="nb-NO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922F-CFC6-4C54-9504-9E9C58651F03}" type="datetimeFigureOut">
              <a:rPr lang="en-US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D9C08-0E6D-4331-A472-B1C2A4DE69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7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nb-NO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F82AC4-A639-42BE-A939-4727C3D08BB2}" type="slidenum">
              <a:t>1</a:t>
            </a:fld>
            <a:endParaRPr lang="nb-NO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640" cy="4811399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indent="-215900"/>
            <a:r>
              <a:rPr lang="en-US" dirty="0" err="1">
                <a:latin typeface="Calibri"/>
                <a:cs typeface="Calibri"/>
              </a:rPr>
              <a:t>Årshjul</a:t>
            </a:r>
            <a:r>
              <a:rPr lang="en-US" dirty="0">
                <a:latin typeface="Calibri"/>
                <a:cs typeface="Calibri"/>
              </a:rPr>
              <a:t> på </a:t>
            </a:r>
            <a:r>
              <a:rPr lang="en-US" dirty="0" err="1">
                <a:latin typeface="Calibri"/>
                <a:cs typeface="Calibri"/>
              </a:rPr>
              <a:t>heimesida</a:t>
            </a:r>
            <a:r>
              <a:rPr lang="nn" dirty="0">
                <a:latin typeface="Calibri"/>
                <a:cs typeface="Calibri"/>
              </a:rPr>
              <a:t>, blir oppdatert.</a:t>
            </a:r>
            <a:endParaRPr lang="en-US" dirty="0">
              <a:latin typeface="Calibri"/>
              <a:cs typeface="Calibri"/>
            </a:endParaRPr>
          </a:p>
          <a:p>
            <a:pPr marL="215900" indent="-215900"/>
            <a:r>
              <a:rPr lang="nb-NO" dirty="0" err="1">
                <a:latin typeface="Arial"/>
                <a:cs typeface="Arial"/>
              </a:rPr>
              <a:t>Eksamensdatoar</a:t>
            </a:r>
            <a:r>
              <a:rPr lang="nb-NO" dirty="0">
                <a:latin typeface="Arial"/>
                <a:cs typeface="Arial"/>
              </a:rPr>
              <a:t>, </a:t>
            </a:r>
            <a:r>
              <a:rPr lang="nb-NO" dirty="0" err="1">
                <a:latin typeface="Arial"/>
                <a:cs typeface="Arial"/>
              </a:rPr>
              <a:t>ikkje</a:t>
            </a:r>
            <a:r>
              <a:rPr lang="nb-NO" dirty="0">
                <a:latin typeface="Arial"/>
                <a:cs typeface="Arial"/>
              </a:rPr>
              <a:t> reis vekk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86F091B-DF66-494F-85AB-683F85F5A1FF}" type="slidenum">
              <a:rPr lang="nb-NO"/>
              <a:t>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D9C08-0E6D-4331-A472-B1C2A4DE6927}" type="slidenum">
              <a:rPr lang="nb-NO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44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93AE2-0586-4BAC-AE60-97D4F186BF39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2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01708D-7471-4A05-9702-C4DEA5FD9F71}" type="slidenum">
              <a:rPr lang="nb-NO" altLang="nb-NO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nb-NO" altLang="nb-NO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8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23756A21-FF55-45C9-8D80-56E76E67DDF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74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503998" y="1769043"/>
            <a:ext cx="9071643" cy="4989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D81DE011-1427-4215-82E9-C01E80FA56E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58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D8DC30A5-02E3-4EC9-98A6-6112CFA77DA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6" y="671973"/>
            <a:ext cx="8190507" cy="3443851"/>
          </a:xfrm>
        </p:spPr>
        <p:txBody>
          <a:bodyPr anchor="ctr">
            <a:normAutofit/>
          </a:bodyPr>
          <a:lstStyle>
            <a:lvl1pPr algn="l">
              <a:defRPr sz="2646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745" y="4787794"/>
            <a:ext cx="8190508" cy="159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1654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pPr/>
              <a:t>16.01.2024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302737"/>
            <a:ext cx="8736542" cy="125994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b-NO" smtClean="0"/>
              <a:pPr/>
              <a:t>16.01.2024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72042" y="1763924"/>
            <a:ext cx="8736542" cy="45358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3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410E2B7A-F4BF-417D-8C4D-99152654379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45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503642" y="302035"/>
            <a:ext cx="9072000" cy="1478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503642" y="1763639"/>
            <a:ext cx="9072000" cy="49895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502502C9-BA25-4F00-AED9-63E0A326B33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67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AAE9061B-5E85-4D33-8A6E-48B0867F99F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10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503642" y="302035"/>
            <a:ext cx="9072000" cy="1478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503240" y="1763713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5114925" y="1763713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6174AFA8-6990-40AA-AF9C-B44A95D9F46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945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CAD39F1F-83C8-4C72-9A89-80C901DC968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147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503642" y="302035"/>
            <a:ext cx="9072000" cy="1478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0D547C08-C548-406F-82D3-0D3192AB4C1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97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9071643" cy="4989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AC3BDEAE-26DD-4241-BA6F-FEE60A81981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80559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B7ACC360-13CB-4CBF-9C83-BC463CE8406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91212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C6BF03C6-A769-4047-A8F0-0A6BC02CBE9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430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C5D42577-00AE-417B-8AAD-9E0380C1B14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103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503642" y="302035"/>
            <a:ext cx="9072000" cy="1478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503642" y="1763639"/>
            <a:ext cx="9072000" cy="498959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B046CEBE-9544-4160-97AA-DE085249BAD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93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160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16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642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004" y="6886803"/>
            <a:ext cx="319463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6996" y="6886803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BDC9B0DA-8810-497C-93B6-487922D9E77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642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3D1918-D829-5334-37AE-F0A9048C7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FCA345-87DB-9F75-0617-7C45260CA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477D23-3B46-7276-C4C3-D589152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3566E3-E3A2-D17C-B7EB-6BC1B365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5854E6-5AA5-D50B-F4FF-CEB72E34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24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099ED4-33F2-CDB3-8332-B8876B4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BD5660-1412-361C-BABB-95D833078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105EC3-0FD8-A431-E83E-EB87A7EA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FC4040-E4F5-536D-14D4-EEB2B634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72C3EA-AE2A-4A75-48C3-D43D4ABB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02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152264-67B4-B60E-8EAC-0D95A500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C0FA25-EB03-07B7-0FE1-11E09FB61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1398EB-1770-BF25-2065-3199099F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699CBF0-732A-ECC4-6A0B-E09B55BD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B8EBF2-03CC-229E-249B-6C7EB51B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993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7DA77B-37F4-B744-0631-315694C0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908E27-1E08-AD5E-231D-8A1BED336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576B1FE-94F0-942C-9074-D5E2265A8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EEAE5B-6A3C-6C2B-0055-D11452A0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1C978C-B6E1-7A0A-EB6E-AD413763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FA71486-64BE-5A5E-BB48-97460BF3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123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1324D2-7FFC-A43D-0548-2FE47ADC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3B2FF7-76D1-7D5F-0268-2A51D9308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8F86566-10AD-7B72-18E8-0104EC1CF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9A20F6B-63B6-2E78-570B-A59C95CC5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170DE75-0167-E52C-4A1B-7D393407A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717FD04-B99B-042D-9DC7-049344F1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3CBBD82-88A4-A1E6-3AC7-54E76CF6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AA6921D-EE0F-5738-7B1A-D85E2426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49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466DD95A-82C3-4236-B3D9-195E9DAD4FE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984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DD786B-A5E7-7B62-8B80-C4F6DFE3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E56756C-045C-E291-76E1-66510E2E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C3005B9-2035-AB1E-89E8-5533FB6E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886000E-A361-76E5-9D17-B9E2F4C5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680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3AF59D9-8094-E710-ED03-35ECFB52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157EFA3-1313-E32D-2154-51807957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7296E5A-3F3B-A037-50AB-1FFDD680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779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5E90FD-B383-1CE0-6EDA-3B0513CD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F23704-515A-F09B-A469-6CBCB11EE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869BDAA-6969-04AC-72EA-BC1F949EB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327A95-33F3-931F-B38A-D2E65A33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1F8EF56-AFE1-AF5F-12EE-89E8E932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B18F443-C932-46D0-2E01-C125421F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057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36C6FD-43C7-543A-6F72-34D0D5F2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8CD60C7-5F99-E809-62A4-837196646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31E249D-9023-DFD8-C171-D97482AD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1B107E-C285-D7EE-F11F-067293A6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63E1BBC-9B4C-C4D3-CEE7-183B8CEC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900AD4-0E55-528C-3432-87AFDA77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764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3BBDD-CEAF-CA31-8029-BF9F2B5F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76DC84D-CC2D-DED1-E539-4FC705090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F13B67-3171-621F-D542-BD77C1F5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D12B36-4FE7-5AD5-9462-1F162732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AF91D1-8B2E-AC2A-4207-569E91F1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934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FC7935E-1884-11BB-BFA1-48671F1CE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805F737-4421-3D49-5C37-AFE0F8FB5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E3446C-099E-8E9D-EBB8-489433DB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C80E3E-3365-DC2D-3004-357DDCAD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D09AE0-9602-2426-C860-CB2DF3EC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79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203CB676-57F5-40A2-969D-0974D567FD7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60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E4F92CD4-FDC9-4D13-82E9-65C42FD112C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164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506114AB-CCE3-4ACF-8A5C-92DCCA67B93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24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46BF2B95-6460-4E5C-86CB-2FB5D318313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63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82DCFE3E-633F-48DA-A124-753906CC5CF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68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9E8D3A63-9AA4-4BAC-92E6-B89F83A6731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30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4962F4B-7331-48B9-84E1-D338CCFF8A55}" type="slidenum">
              <a:t>‹#›</a:t>
            </a:fld>
            <a:endParaRPr lang="nb-NO"/>
          </a:p>
        </p:txBody>
      </p:sp>
      <p:pic>
        <p:nvPicPr>
          <p:cNvPr id="7" name="Bilde 4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5829482" y="4559756"/>
            <a:ext cx="3327117" cy="2298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3"/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315724" y="6479996"/>
            <a:ext cx="2384279" cy="80028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nb-NO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7195" y="6488637"/>
            <a:ext cx="2628360" cy="882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ilde 4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6411242" y="5025240"/>
            <a:ext cx="3667676" cy="2534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e 4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-10442" y="-356"/>
            <a:ext cx="10104120" cy="757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ssholder for tittel 4"/>
          <p:cNvSpPr txBox="1">
            <a:spLocks noGrp="1"/>
          </p:cNvSpPr>
          <p:nvPr>
            <p:ph type="title"/>
          </p:nvPr>
        </p:nvSpPr>
        <p:spPr>
          <a:xfrm>
            <a:off x="503642" y="302035"/>
            <a:ext cx="9072000" cy="14781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nb-NO"/>
          </a:p>
        </p:txBody>
      </p:sp>
      <p:sp>
        <p:nvSpPr>
          <p:cNvPr id="6" name="Plassholder for tekst 5"/>
          <p:cNvSpPr txBox="1">
            <a:spLocks noGrp="1"/>
          </p:cNvSpPr>
          <p:nvPr>
            <p:ph type="body" idx="1"/>
          </p:nvPr>
        </p:nvSpPr>
        <p:spPr>
          <a:xfrm>
            <a:off x="503642" y="1763639"/>
            <a:ext cx="9072000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2"/>
          </p:nvPr>
        </p:nvSpPr>
        <p:spPr>
          <a:xfrm>
            <a:off x="503642" y="688680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3"/>
          </p:nvPr>
        </p:nvSpPr>
        <p:spPr>
          <a:xfrm>
            <a:off x="3447004" y="6886803"/>
            <a:ext cx="319463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4"/>
          </p:nvPr>
        </p:nvSpPr>
        <p:spPr>
          <a:xfrm>
            <a:off x="7226996" y="688680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59508B2-6691-4E1A-9609-0CE5AD97E5F3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nb-NO" sz="4400" b="0" i="0" u="none" strike="noStrike" kern="1200" cap="none" spc="0" baseline="0">
          <a:solidFill>
            <a:srgbClr val="000000"/>
          </a:solidFill>
          <a:uFillTx/>
          <a:latin typeface="Verdana" pitchFamily="18"/>
          <a:ea typeface="ＭＳ Ｐゴシック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300"/>
        </a:spcBef>
        <a:spcAft>
          <a:spcPts val="0"/>
        </a:spcAft>
        <a:buNone/>
        <a:tabLst>
          <a:tab pos="114117" algn="l"/>
          <a:tab pos="571317" algn="l"/>
          <a:tab pos="1028517" algn="l"/>
          <a:tab pos="1485717" algn="l"/>
          <a:tab pos="1942917" algn="l"/>
          <a:tab pos="2400117" algn="l"/>
          <a:tab pos="2857317" algn="l"/>
          <a:tab pos="3314517" algn="l"/>
          <a:tab pos="3771717" algn="l"/>
          <a:tab pos="4228917" algn="l"/>
          <a:tab pos="4686117" algn="l"/>
          <a:tab pos="5143317" algn="l"/>
          <a:tab pos="5600517" algn="l"/>
          <a:tab pos="6057717" algn="l"/>
          <a:tab pos="6514917" algn="l"/>
          <a:tab pos="6972117" algn="l"/>
          <a:tab pos="7429317" algn="l"/>
          <a:tab pos="7886517" algn="l"/>
          <a:tab pos="8343717" algn="l"/>
          <a:tab pos="8800917" algn="l"/>
        </a:tabLst>
        <a:defRPr lang="nb-NO" sz="3200" b="0" i="0" u="none" strike="noStrike" kern="1200" cap="none" spc="0" baseline="0">
          <a:solidFill>
            <a:srgbClr val="000000"/>
          </a:solidFill>
          <a:uFillTx/>
          <a:latin typeface="Verdana" pitchFamily="18"/>
          <a:ea typeface="ＭＳ Ｐゴシック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0676F41-F245-92C8-F36B-550366FC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8164B0F-6EAB-C67B-0D08-5C9411388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D13EFF-568F-C012-D2FA-4430448BC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9CAE-85B0-4DAF-842A-4E0D5B9DF627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B7E6FF-698F-B176-208B-AFE61FE52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033FAC-794E-F0BF-B920-AC6E6A6F1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8489-26C7-4ADB-8A46-A3AAAA3CC6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06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bli.no/nb/rogaland/a/spesielle-tilbud-i-fylket-6" TargetMode="External"/><Relationship Id="rId2" Type="http://schemas.openxmlformats.org/officeDocument/2006/relationships/hyperlink" Target="https://www.vilbli.no/nb/no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ogaland.skoleogarbeidsliv.no/Default.aspx?ID=1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go.n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t.guidecloud.se/1361.gui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ogfk.n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2"/>
          <p:cNvSpPr txBox="1">
            <a:spLocks noGrp="1"/>
          </p:cNvSpPr>
          <p:nvPr>
            <p:ph type="title" idx="4294967295"/>
          </p:nvPr>
        </p:nvSpPr>
        <p:spPr>
          <a:xfrm>
            <a:off x="504355" y="1159229"/>
            <a:ext cx="9071643" cy="1046440"/>
          </a:xfrm>
        </p:spPr>
        <p:txBody>
          <a:bodyPr anchorCtr="1">
            <a:spAutoFit/>
          </a:bodyPr>
          <a:lstStyle/>
          <a:p>
            <a:pPr lvl="0" algn="ctr"/>
            <a:r>
              <a:rPr lang="en-US" sz="4000" b="1">
                <a:latin typeface="Verdana" pitchFamily="34"/>
              </a:rPr>
              <a:t>10. </a:t>
            </a:r>
            <a:r>
              <a:rPr lang="en-US" sz="4000" b="1" err="1">
                <a:latin typeface="Verdana" pitchFamily="34"/>
              </a:rPr>
              <a:t>trinn</a:t>
            </a:r>
            <a:br>
              <a:rPr lang="en-US" sz="3200">
                <a:latin typeface="Verdana" pitchFamily="34"/>
              </a:rPr>
            </a:br>
            <a:r>
              <a:rPr lang="en-US" sz="2800">
                <a:latin typeface="Verdana" pitchFamily="34"/>
              </a:rPr>
              <a:t> </a:t>
            </a:r>
            <a:r>
              <a:rPr lang="en-US" sz="2800" b="1" err="1">
                <a:latin typeface="Verdana" pitchFamily="34"/>
              </a:rPr>
              <a:t>Foreldremøte</a:t>
            </a:r>
            <a:r>
              <a:rPr lang="en-US" sz="2800" b="1">
                <a:latin typeface="Verdana" pitchFamily="34"/>
              </a:rPr>
              <a:t> </a:t>
            </a:r>
            <a:r>
              <a:rPr lang="en-US" sz="2800" b="1" err="1">
                <a:latin typeface="Verdana" pitchFamily="34"/>
              </a:rPr>
              <a:t>januar</a:t>
            </a:r>
            <a:endParaRPr lang="en-US" sz="2800" b="1">
              <a:latin typeface="Verdana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588504" y="502229"/>
            <a:ext cx="8901868" cy="658218"/>
          </a:xfrm>
          <a:noFill/>
        </p:spPr>
        <p:txBody>
          <a:bodyPr/>
          <a:lstStyle/>
          <a:p>
            <a:pPr algn="ctr" eaLnBrk="1" hangingPunct="1"/>
            <a:r>
              <a:rPr lang="nn-NO" altLang="nb-NO"/>
              <a:t>15 utdanningsprogram</a:t>
            </a:r>
            <a:br>
              <a:rPr lang="nn-NO" altLang="nb-NO"/>
            </a:br>
            <a:endParaRPr lang="nn-NO" altLang="nb-NO" sz="2646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6754" y="1160447"/>
            <a:ext cx="3580428" cy="4121950"/>
          </a:xfrm>
          <a:noFill/>
        </p:spPr>
        <p:txBody>
          <a:bodyPr/>
          <a:lstStyle/>
          <a:p>
            <a:pPr hangingPunct="1"/>
            <a:r>
              <a:rPr lang="nn-NO" altLang="nb-NO" sz="2600" b="1" dirty="0">
                <a:latin typeface="Arial"/>
                <a:cs typeface="Tahoma"/>
              </a:rPr>
              <a:t>5 studieførebuande</a:t>
            </a:r>
          </a:p>
          <a:p>
            <a:r>
              <a:rPr lang="nn-NO" altLang="nb-NO" sz="2200" dirty="0">
                <a:latin typeface="Arial"/>
                <a:cs typeface="Tahoma"/>
              </a:rPr>
              <a:t>Idrettsfag</a:t>
            </a:r>
            <a:endParaRPr lang="nn-NO" dirty="0"/>
          </a:p>
          <a:p>
            <a:pPr eaLnBrk="1" hangingPunct="1"/>
            <a:r>
              <a:rPr lang="nn-NO" altLang="nb-NO" sz="2200" dirty="0">
                <a:latin typeface="Arial"/>
                <a:cs typeface="Tahoma"/>
              </a:rPr>
              <a:t>Kunst, design og arkitektur</a:t>
            </a:r>
          </a:p>
          <a:p>
            <a:pPr eaLnBrk="1" hangingPunct="1"/>
            <a:r>
              <a:rPr lang="nn-NO" altLang="nb-NO" sz="2200" dirty="0">
                <a:latin typeface="Arial"/>
                <a:cs typeface="Tahoma"/>
              </a:rPr>
              <a:t>Medium og kommunikasjon</a:t>
            </a:r>
          </a:p>
          <a:p>
            <a:pPr eaLnBrk="1" hangingPunct="1"/>
            <a:r>
              <a:rPr lang="nn-NO" altLang="nb-NO" sz="2200" dirty="0">
                <a:latin typeface="Arial"/>
                <a:cs typeface="Tahoma"/>
              </a:rPr>
              <a:t>Musikk, dans og drama</a:t>
            </a:r>
          </a:p>
          <a:p>
            <a:pPr eaLnBrk="1" hangingPunct="1"/>
            <a:r>
              <a:rPr lang="nn-NO" altLang="nb-NO" sz="2200" dirty="0">
                <a:latin typeface="Arial"/>
                <a:cs typeface="Tahoma"/>
              </a:rPr>
              <a:t>Studiespesialisering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278439" y="1160446"/>
            <a:ext cx="3580428" cy="587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har char="•"/>
              <a:defRPr sz="2000">
                <a:solidFill>
                  <a:srgbClr val="35353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8975" indent="-231775"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har char="–"/>
              <a:defRPr sz="2000">
                <a:solidFill>
                  <a:srgbClr val="353535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har char="•"/>
              <a:defRPr sz="2000">
                <a:solidFill>
                  <a:srgbClr val="353535"/>
                </a:solidFill>
                <a:latin typeface="+mn-lt"/>
                <a:ea typeface="MS PGothic" panose="020B0600070205080204" pitchFamily="34" charset="-128"/>
              </a:defRPr>
            </a:lvl3pPr>
            <a:lvl4pPr marL="1603375" indent="-231775"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har char="–"/>
              <a:defRPr sz="2000">
                <a:solidFill>
                  <a:srgbClr val="353535"/>
                </a:solidFill>
                <a:latin typeface="+mn-lt"/>
                <a:ea typeface="MS PGothic" panose="020B0600070205080204" pitchFamily="34" charset="-128"/>
              </a:defRPr>
            </a:lvl4pPr>
            <a:lvl5pPr marL="2060575" indent="-231775"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353535"/>
                </a:solidFill>
                <a:latin typeface="+mn-lt"/>
                <a:ea typeface="MS PGothic" panose="020B0600070205080204" pitchFamily="34" charset="-128"/>
              </a:defRPr>
            </a:lvl5pPr>
            <a:lvl6pPr marL="2517775" indent="-231775" algn="l" rtl="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353535"/>
                </a:solidFill>
                <a:latin typeface="+mn-lt"/>
                <a:ea typeface="+mn-ea"/>
              </a:defRPr>
            </a:lvl6pPr>
            <a:lvl7pPr marL="2974975" indent="-231775" algn="l" rtl="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353535"/>
                </a:solidFill>
                <a:latin typeface="+mn-lt"/>
                <a:ea typeface="+mn-ea"/>
              </a:defRPr>
            </a:lvl7pPr>
            <a:lvl8pPr marL="3432175" indent="-231775" algn="l" rtl="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353535"/>
                </a:solidFill>
                <a:latin typeface="+mn-lt"/>
                <a:ea typeface="+mn-ea"/>
              </a:defRPr>
            </a:lvl8pPr>
            <a:lvl9pPr marL="3889375" indent="-231775" algn="l" rtl="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353535"/>
                </a:solidFill>
                <a:latin typeface="+mn-lt"/>
                <a:ea typeface="+mn-ea"/>
              </a:defRPr>
            </a:lvl9pPr>
          </a:lstStyle>
          <a:p>
            <a:pPr marL="0" indent="0" defTabSz="1007943" eaLnBrk="1" hangingPunct="1">
              <a:lnSpc>
                <a:spcPts val="3307"/>
              </a:lnSpc>
              <a:spcBef>
                <a:spcPts val="661"/>
              </a:spcBef>
              <a:buNone/>
              <a:defRPr/>
            </a:pPr>
            <a:r>
              <a:rPr lang="nn-NO" altLang="nb-NO" sz="2600" b="1" kern="0" dirty="0">
                <a:latin typeface="Arial"/>
                <a:ea typeface="MS PGothic"/>
              </a:rPr>
              <a:t>10 yrkesfag</a:t>
            </a: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</a:rPr>
              <a:t>Bygg- og anleggsteknikk</a:t>
            </a:r>
            <a:endParaRPr lang="nb-NO" sz="2200" dirty="0">
              <a:latin typeface="Arial"/>
              <a:ea typeface="MS PGothic"/>
              <a:cs typeface="Arial"/>
            </a:endParaRP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</a:rPr>
              <a:t>Elektro og datateknologi</a:t>
            </a:r>
            <a:endParaRPr lang="nb-NO" sz="2200" dirty="0">
              <a:latin typeface="Arial"/>
              <a:ea typeface="MS PGothic"/>
              <a:cs typeface="Arial"/>
            </a:endParaRP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  <a:cs typeface="Arial"/>
              </a:rPr>
              <a:t>Frisør, interiør, blomster og eksponering</a:t>
            </a:r>
            <a:endParaRPr lang="nb-NO" sz="2200" dirty="0">
              <a:latin typeface="Arial"/>
              <a:ea typeface="MS PGothic"/>
            </a:endParaRP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  <a:cs typeface="Arial"/>
              </a:rPr>
              <a:t>Handverk, design og produktutvikling</a:t>
            </a:r>
            <a:endParaRPr lang="nb-NO" sz="2200" dirty="0">
              <a:latin typeface="Arial"/>
              <a:ea typeface="MS PGothic"/>
            </a:endParaRP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</a:rPr>
              <a:t>Helse- og oppvekstfag</a:t>
            </a:r>
            <a:endParaRPr lang="nb-NO" sz="2200" dirty="0">
              <a:latin typeface="Arial"/>
              <a:ea typeface="MS PGothic"/>
              <a:cs typeface="Arial"/>
            </a:endParaRP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  <a:cs typeface="Arial"/>
              </a:rPr>
              <a:t>IKT og medieproduksjon</a:t>
            </a:r>
            <a:endParaRPr lang="nb-NO" sz="2200" dirty="0">
              <a:latin typeface="Arial"/>
              <a:ea typeface="MS PGothic"/>
            </a:endParaRP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</a:rPr>
              <a:t>Naturbruk</a:t>
            </a:r>
            <a:endParaRPr lang="nb-NO" sz="2200" dirty="0">
              <a:latin typeface="Arial"/>
              <a:ea typeface="MS PGothic"/>
              <a:cs typeface="Arial"/>
            </a:endParaRP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</a:rPr>
              <a:t>Restaurant og matfag</a:t>
            </a:r>
            <a:endParaRPr lang="nb-NO" sz="2200" dirty="0">
              <a:latin typeface="Arial"/>
              <a:ea typeface="MS PGothic"/>
              <a:cs typeface="Arial"/>
            </a:endParaRP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</a:rPr>
              <a:t>Sal, service og reiseliv</a:t>
            </a: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r>
              <a:rPr lang="nb-NO" sz="2200" dirty="0">
                <a:latin typeface="Arial"/>
                <a:ea typeface="MS PGothic"/>
              </a:rPr>
              <a:t>Teknologi- og industrifag</a:t>
            </a:r>
            <a:endParaRPr lang="nb-NO" sz="2200" dirty="0">
              <a:latin typeface="Arial"/>
              <a:cs typeface="Arial"/>
            </a:endParaRPr>
          </a:p>
          <a:p>
            <a:pPr marL="251460" indent="-251460" defTabSz="1007943">
              <a:lnSpc>
                <a:spcPct val="100000"/>
              </a:lnSpc>
              <a:spcBef>
                <a:spcPts val="661"/>
              </a:spcBef>
              <a:defRPr/>
            </a:pPr>
            <a:endParaRPr lang="nb-NO" sz="2200" dirty="0">
              <a:latin typeface="Arial"/>
              <a:ea typeface="MS PGothic"/>
              <a:cs typeface="Arial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484708" y="4759112"/>
            <a:ext cx="3584565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646">
                <a:solidFill>
                  <a:srgbClr val="FF0000"/>
                </a:solidFill>
              </a:rPr>
              <a:t>3 år = studiekompetanse</a:t>
            </a:r>
            <a:endParaRPr lang="nb-NO" sz="2646">
              <a:solidFill>
                <a:srgbClr val="FF00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277333" y="6527980"/>
            <a:ext cx="3323060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646">
                <a:solidFill>
                  <a:srgbClr val="FF0000"/>
                </a:solidFill>
              </a:rPr>
              <a:t>2 + 2 år = fagbrev</a:t>
            </a:r>
            <a:endParaRPr lang="nb-NO" sz="2646">
              <a:solidFill>
                <a:srgbClr val="FF00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280808" y="7030598"/>
            <a:ext cx="4555000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646">
                <a:solidFill>
                  <a:srgbClr val="FF0000"/>
                </a:solidFill>
              </a:rPr>
              <a:t>Påbygg = studiekompetanse</a:t>
            </a:r>
            <a:endParaRPr lang="nb-NO" sz="2646">
              <a:solidFill>
                <a:srgbClr val="FF0000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4568E2C-9873-429F-AAA6-FBCD19C8B8A6}"/>
              </a:ext>
            </a:extLst>
          </p:cNvPr>
          <p:cNvSpPr txBox="1"/>
          <p:nvPr/>
        </p:nvSpPr>
        <p:spPr>
          <a:xfrm>
            <a:off x="816410" y="4081686"/>
            <a:ext cx="35845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n-NO" sz="2000" dirty="0"/>
              <a:t>Realfag</a:t>
            </a:r>
            <a:endParaRPr lang="nb-NO" sz="2600" dirty="0"/>
          </a:p>
          <a:p>
            <a:pPr marL="342900" indent="-342900">
              <a:buFont typeface="Arial"/>
              <a:buChar char="•"/>
            </a:pPr>
            <a:r>
              <a:rPr lang="nn-NO" sz="2000" dirty="0">
                <a:cs typeface="Calibri" panose="020F0502020204030204"/>
              </a:rPr>
              <a:t>Språk, </a:t>
            </a:r>
            <a:r>
              <a:rPr lang="nn-NO" sz="2000" dirty="0" err="1">
                <a:cs typeface="Calibri" panose="020F0502020204030204"/>
              </a:rPr>
              <a:t>samf</a:t>
            </a:r>
            <a:r>
              <a:rPr lang="nn-NO" sz="2000" dirty="0">
                <a:cs typeface="Calibri" panose="020F0502020204030204"/>
              </a:rPr>
              <a:t>, </a:t>
            </a:r>
            <a:r>
              <a:rPr lang="nn-NO" sz="2000" dirty="0" err="1">
                <a:cs typeface="Calibri" panose="020F0502020204030204"/>
              </a:rPr>
              <a:t>øk</a:t>
            </a:r>
            <a:r>
              <a:rPr lang="nn-NO" sz="2000" dirty="0">
                <a:cs typeface="Calibri" panose="020F0502020204030204"/>
              </a:rPr>
              <a:t> (SSØ)</a:t>
            </a:r>
          </a:p>
        </p:txBody>
      </p:sp>
    </p:spTree>
    <p:extLst>
      <p:ext uri="{BB962C8B-B14F-4D97-AF65-F5344CB8AC3E}">
        <p14:creationId xmlns:p14="http://schemas.microsoft.com/office/powerpoint/2010/main" val="10354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97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0C9CD6-B10A-2074-A467-98510B50CEB5}"/>
              </a:ext>
            </a:extLst>
          </p:cNvPr>
          <p:cNvSpPr/>
          <p:nvPr/>
        </p:nvSpPr>
        <p:spPr>
          <a:xfrm>
            <a:off x="1674103" y="1464877"/>
            <a:ext cx="1766256" cy="478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F84BDE70-27DF-90B3-DB25-F7BE09EC9ACA}"/>
              </a:ext>
            </a:extLst>
          </p:cNvPr>
          <p:cNvSpPr/>
          <p:nvPr/>
        </p:nvSpPr>
        <p:spPr>
          <a:xfrm>
            <a:off x="1674103" y="1943477"/>
            <a:ext cx="5102573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</p:spTree>
    <p:extLst>
      <p:ext uri="{BB962C8B-B14F-4D97-AF65-F5344CB8AC3E}">
        <p14:creationId xmlns:p14="http://schemas.microsoft.com/office/powerpoint/2010/main" val="207041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0C9CD6-B10A-2074-A467-98510B50CEB5}"/>
              </a:ext>
            </a:extLst>
          </p:cNvPr>
          <p:cNvSpPr/>
          <p:nvPr/>
        </p:nvSpPr>
        <p:spPr>
          <a:xfrm>
            <a:off x="1674103" y="1464877"/>
            <a:ext cx="1766256" cy="478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F84BDE70-27DF-90B3-DB25-F7BE09EC9ACA}"/>
              </a:ext>
            </a:extLst>
          </p:cNvPr>
          <p:cNvSpPr/>
          <p:nvPr/>
        </p:nvSpPr>
        <p:spPr>
          <a:xfrm>
            <a:off x="1674103" y="1943477"/>
            <a:ext cx="5102573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374571-C92A-5382-FB7D-31FE7E136355}"/>
              </a:ext>
            </a:extLst>
          </p:cNvPr>
          <p:cNvSpPr txBox="1"/>
          <p:nvPr/>
        </p:nvSpPr>
        <p:spPr>
          <a:xfrm>
            <a:off x="1761797" y="2601566"/>
            <a:ext cx="1976819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Studiespesialisering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Idrettsfag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Kunst, design og arkitektur</a:t>
            </a:r>
          </a:p>
          <a:p>
            <a:r>
              <a:rPr lang="nn-NO" sz="1158" dirty="0">
                <a:solidFill>
                  <a:srgbClr val="FF0000"/>
                </a:solidFill>
              </a:rPr>
              <a:t>Musikk, dans, dram</a:t>
            </a:r>
            <a:r>
              <a:rPr lang="nb-NO" sz="1158" dirty="0">
                <a:solidFill>
                  <a:srgbClr val="FF0000"/>
                </a:solidFill>
              </a:rPr>
              <a:t>a</a:t>
            </a:r>
          </a:p>
          <a:p>
            <a:r>
              <a:rPr lang="nb-NO" sz="1158" dirty="0">
                <a:solidFill>
                  <a:srgbClr val="FF0000"/>
                </a:solidFill>
              </a:rPr>
              <a:t>Media og kommunikasjon</a:t>
            </a:r>
            <a:endParaRPr lang="nn-NO" sz="115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9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0C9CD6-B10A-2074-A467-98510B50CEB5}"/>
              </a:ext>
            </a:extLst>
          </p:cNvPr>
          <p:cNvSpPr/>
          <p:nvPr/>
        </p:nvSpPr>
        <p:spPr>
          <a:xfrm>
            <a:off x="1674103" y="1464877"/>
            <a:ext cx="1766256" cy="478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F84BDE70-27DF-90B3-DB25-F7BE09EC9ACA}"/>
              </a:ext>
            </a:extLst>
          </p:cNvPr>
          <p:cNvSpPr/>
          <p:nvPr/>
        </p:nvSpPr>
        <p:spPr>
          <a:xfrm>
            <a:off x="1674103" y="1943477"/>
            <a:ext cx="5102573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374571-C92A-5382-FB7D-31FE7E136355}"/>
              </a:ext>
            </a:extLst>
          </p:cNvPr>
          <p:cNvSpPr txBox="1"/>
          <p:nvPr/>
        </p:nvSpPr>
        <p:spPr>
          <a:xfrm>
            <a:off x="1761797" y="2601566"/>
            <a:ext cx="2857718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Studiespesialisering – REALFAG ELLER SSØ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Idrettsfag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Kunst, design og arkitektur</a:t>
            </a:r>
          </a:p>
          <a:p>
            <a:r>
              <a:rPr lang="nn-NO" sz="1158" dirty="0">
                <a:solidFill>
                  <a:srgbClr val="FF0000"/>
                </a:solidFill>
              </a:rPr>
              <a:t>Musikk, dans, dram</a:t>
            </a:r>
            <a:r>
              <a:rPr lang="nb-NO" sz="1158" dirty="0">
                <a:solidFill>
                  <a:srgbClr val="FF0000"/>
                </a:solidFill>
              </a:rPr>
              <a:t>a</a:t>
            </a:r>
          </a:p>
          <a:p>
            <a:r>
              <a:rPr lang="nb-NO" sz="1158" dirty="0">
                <a:solidFill>
                  <a:srgbClr val="FF0000"/>
                </a:solidFill>
              </a:rPr>
              <a:t>Media og kommunikasjon</a:t>
            </a:r>
            <a:endParaRPr lang="nn-NO" sz="115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2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0C9CD6-B10A-2074-A467-98510B50CEB5}"/>
              </a:ext>
            </a:extLst>
          </p:cNvPr>
          <p:cNvSpPr/>
          <p:nvPr/>
        </p:nvSpPr>
        <p:spPr>
          <a:xfrm>
            <a:off x="1674103" y="1464877"/>
            <a:ext cx="1766256" cy="47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F84BDE70-27DF-90B3-DB25-F7BE09EC9ACA}"/>
              </a:ext>
            </a:extLst>
          </p:cNvPr>
          <p:cNvSpPr/>
          <p:nvPr/>
        </p:nvSpPr>
        <p:spPr>
          <a:xfrm>
            <a:off x="1674103" y="1943477"/>
            <a:ext cx="5102573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374571-C92A-5382-FB7D-31FE7E136355}"/>
              </a:ext>
            </a:extLst>
          </p:cNvPr>
          <p:cNvSpPr txBox="1"/>
          <p:nvPr/>
        </p:nvSpPr>
        <p:spPr>
          <a:xfrm>
            <a:off x="1761797" y="2601566"/>
            <a:ext cx="2857718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Studiespesialisering – REALFAG ELLER SSØ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Idrettsfag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Kunst, design og arkitektur</a:t>
            </a:r>
          </a:p>
          <a:p>
            <a:r>
              <a:rPr lang="nn-NO" sz="1158" dirty="0">
                <a:solidFill>
                  <a:srgbClr val="FF0000"/>
                </a:solidFill>
              </a:rPr>
              <a:t>Musikk, dans, dram</a:t>
            </a:r>
            <a:r>
              <a:rPr lang="nb-NO" sz="1158" dirty="0">
                <a:solidFill>
                  <a:srgbClr val="FF0000"/>
                </a:solidFill>
              </a:rPr>
              <a:t>a</a:t>
            </a:r>
          </a:p>
          <a:p>
            <a:r>
              <a:rPr lang="nb-NO" sz="1158" dirty="0">
                <a:solidFill>
                  <a:srgbClr val="FF0000"/>
                </a:solidFill>
              </a:rPr>
              <a:t>Media og kommunikasjon</a:t>
            </a:r>
            <a:endParaRPr lang="nn-NO" sz="1158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25DAE79-AE3F-5BC3-2821-6563E3575E8A}"/>
              </a:ext>
            </a:extLst>
          </p:cNvPr>
          <p:cNvSpPr/>
          <p:nvPr/>
        </p:nvSpPr>
        <p:spPr>
          <a:xfrm>
            <a:off x="4023001" y="2601565"/>
            <a:ext cx="409236" cy="27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A7B4E09B-75A2-0B9E-4AE0-C3FE16C6F711}"/>
              </a:ext>
            </a:extLst>
          </p:cNvPr>
          <p:cNvSpPr/>
          <p:nvPr/>
        </p:nvSpPr>
        <p:spPr>
          <a:xfrm rot="20701835">
            <a:off x="4410721" y="2796851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14CB16D-49AD-9D62-A4BC-87078A823E70}"/>
              </a:ext>
            </a:extLst>
          </p:cNvPr>
          <p:cNvSpPr/>
          <p:nvPr/>
        </p:nvSpPr>
        <p:spPr>
          <a:xfrm>
            <a:off x="6693442" y="1943476"/>
            <a:ext cx="2164098" cy="690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</p:spTree>
    <p:extLst>
      <p:ext uri="{BB962C8B-B14F-4D97-AF65-F5344CB8AC3E}">
        <p14:creationId xmlns:p14="http://schemas.microsoft.com/office/powerpoint/2010/main" val="38020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0C9CD6-B10A-2074-A467-98510B50CEB5}"/>
              </a:ext>
            </a:extLst>
          </p:cNvPr>
          <p:cNvSpPr/>
          <p:nvPr/>
        </p:nvSpPr>
        <p:spPr>
          <a:xfrm>
            <a:off x="1674103" y="1464877"/>
            <a:ext cx="1766256" cy="47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F84BDE70-27DF-90B3-DB25-F7BE09EC9ACA}"/>
              </a:ext>
            </a:extLst>
          </p:cNvPr>
          <p:cNvSpPr/>
          <p:nvPr/>
        </p:nvSpPr>
        <p:spPr>
          <a:xfrm>
            <a:off x="1674103" y="1943477"/>
            <a:ext cx="5102573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374571-C92A-5382-FB7D-31FE7E136355}"/>
              </a:ext>
            </a:extLst>
          </p:cNvPr>
          <p:cNvSpPr txBox="1"/>
          <p:nvPr/>
        </p:nvSpPr>
        <p:spPr>
          <a:xfrm>
            <a:off x="1761797" y="2601566"/>
            <a:ext cx="2857718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Studiespesialisering – REALFAG ELLER SSØ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Idrettsfag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Kunst, design og arkitektur</a:t>
            </a:r>
          </a:p>
          <a:p>
            <a:r>
              <a:rPr lang="nn-NO" sz="1158" dirty="0">
                <a:solidFill>
                  <a:srgbClr val="FF0000"/>
                </a:solidFill>
              </a:rPr>
              <a:t>Musikk, dans, dram</a:t>
            </a:r>
            <a:r>
              <a:rPr lang="nb-NO" sz="1158" dirty="0">
                <a:solidFill>
                  <a:srgbClr val="FF0000"/>
                </a:solidFill>
              </a:rPr>
              <a:t>a</a:t>
            </a:r>
          </a:p>
          <a:p>
            <a:r>
              <a:rPr lang="nb-NO" sz="1158" dirty="0">
                <a:solidFill>
                  <a:srgbClr val="FF0000"/>
                </a:solidFill>
              </a:rPr>
              <a:t>Media og kommunikasjon</a:t>
            </a:r>
            <a:endParaRPr lang="nn-NO" sz="1158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25DAE79-AE3F-5BC3-2821-6563E3575E8A}"/>
              </a:ext>
            </a:extLst>
          </p:cNvPr>
          <p:cNvSpPr/>
          <p:nvPr/>
        </p:nvSpPr>
        <p:spPr>
          <a:xfrm>
            <a:off x="4023001" y="2601565"/>
            <a:ext cx="409236" cy="27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A7B4E09B-75A2-0B9E-4AE0-C3FE16C6F711}"/>
              </a:ext>
            </a:extLst>
          </p:cNvPr>
          <p:cNvSpPr/>
          <p:nvPr/>
        </p:nvSpPr>
        <p:spPr>
          <a:xfrm rot="20701835">
            <a:off x="4410721" y="2796851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14CB16D-49AD-9D62-A4BC-87078A823E70}"/>
              </a:ext>
            </a:extLst>
          </p:cNvPr>
          <p:cNvSpPr/>
          <p:nvPr/>
        </p:nvSpPr>
        <p:spPr>
          <a:xfrm>
            <a:off x="6693442" y="1943476"/>
            <a:ext cx="2164098" cy="690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5203E7DF-F7FE-1422-EBF0-E10E53324E79}"/>
              </a:ext>
            </a:extLst>
          </p:cNvPr>
          <p:cNvSpPr/>
          <p:nvPr/>
        </p:nvSpPr>
        <p:spPr>
          <a:xfrm>
            <a:off x="1674103" y="4414144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9A5EF4E1-2744-0DF9-7980-38D5AC02C4BD}"/>
              </a:ext>
            </a:extLst>
          </p:cNvPr>
          <p:cNvSpPr/>
          <p:nvPr/>
        </p:nvSpPr>
        <p:spPr>
          <a:xfrm rot="18796132">
            <a:off x="6244681" y="2913063"/>
            <a:ext cx="1115641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7DF9BE6B-91F5-B6B6-76C4-AB2816A9AF60}"/>
              </a:ext>
            </a:extLst>
          </p:cNvPr>
          <p:cNvSpPr/>
          <p:nvPr/>
        </p:nvSpPr>
        <p:spPr>
          <a:xfrm rot="18718769">
            <a:off x="4395185" y="3903898"/>
            <a:ext cx="1173358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</p:spTree>
    <p:extLst>
      <p:ext uri="{BB962C8B-B14F-4D97-AF65-F5344CB8AC3E}">
        <p14:creationId xmlns:p14="http://schemas.microsoft.com/office/powerpoint/2010/main" val="258373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0C9CD6-B10A-2074-A467-98510B50CEB5}"/>
              </a:ext>
            </a:extLst>
          </p:cNvPr>
          <p:cNvSpPr/>
          <p:nvPr/>
        </p:nvSpPr>
        <p:spPr>
          <a:xfrm>
            <a:off x="1674103" y="1464877"/>
            <a:ext cx="1766256" cy="47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F84BDE70-27DF-90B3-DB25-F7BE09EC9ACA}"/>
              </a:ext>
            </a:extLst>
          </p:cNvPr>
          <p:cNvSpPr/>
          <p:nvPr/>
        </p:nvSpPr>
        <p:spPr>
          <a:xfrm>
            <a:off x="1674103" y="1943477"/>
            <a:ext cx="5102573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374571-C92A-5382-FB7D-31FE7E136355}"/>
              </a:ext>
            </a:extLst>
          </p:cNvPr>
          <p:cNvSpPr txBox="1"/>
          <p:nvPr/>
        </p:nvSpPr>
        <p:spPr>
          <a:xfrm>
            <a:off x="1761797" y="2601566"/>
            <a:ext cx="2857718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Studiespesialisering – REALFAG ELLER SSØ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Idrettsfag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Kunst, design og arkitektur</a:t>
            </a:r>
          </a:p>
          <a:p>
            <a:r>
              <a:rPr lang="nn-NO" sz="1158" dirty="0">
                <a:solidFill>
                  <a:srgbClr val="FF0000"/>
                </a:solidFill>
              </a:rPr>
              <a:t>Musikk, dans, dram</a:t>
            </a:r>
            <a:r>
              <a:rPr lang="nb-NO" sz="1158" dirty="0">
                <a:solidFill>
                  <a:srgbClr val="FF0000"/>
                </a:solidFill>
              </a:rPr>
              <a:t>a</a:t>
            </a:r>
          </a:p>
          <a:p>
            <a:r>
              <a:rPr lang="nb-NO" sz="1158" dirty="0">
                <a:solidFill>
                  <a:srgbClr val="FF0000"/>
                </a:solidFill>
              </a:rPr>
              <a:t>Media og kommunikasjon</a:t>
            </a:r>
            <a:endParaRPr lang="nn-NO" sz="1158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25DAE79-AE3F-5BC3-2821-6563E3575E8A}"/>
              </a:ext>
            </a:extLst>
          </p:cNvPr>
          <p:cNvSpPr/>
          <p:nvPr/>
        </p:nvSpPr>
        <p:spPr>
          <a:xfrm>
            <a:off x="4023001" y="2601565"/>
            <a:ext cx="409236" cy="27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A7B4E09B-75A2-0B9E-4AE0-C3FE16C6F711}"/>
              </a:ext>
            </a:extLst>
          </p:cNvPr>
          <p:cNvSpPr/>
          <p:nvPr/>
        </p:nvSpPr>
        <p:spPr>
          <a:xfrm rot="20701835">
            <a:off x="4410721" y="2796851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14CB16D-49AD-9D62-A4BC-87078A823E70}"/>
              </a:ext>
            </a:extLst>
          </p:cNvPr>
          <p:cNvSpPr/>
          <p:nvPr/>
        </p:nvSpPr>
        <p:spPr>
          <a:xfrm>
            <a:off x="6693442" y="1943476"/>
            <a:ext cx="2164098" cy="690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5203E7DF-F7FE-1422-EBF0-E10E53324E79}"/>
              </a:ext>
            </a:extLst>
          </p:cNvPr>
          <p:cNvSpPr/>
          <p:nvPr/>
        </p:nvSpPr>
        <p:spPr>
          <a:xfrm>
            <a:off x="1674103" y="4414144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9A5EF4E1-2744-0DF9-7980-38D5AC02C4BD}"/>
              </a:ext>
            </a:extLst>
          </p:cNvPr>
          <p:cNvSpPr/>
          <p:nvPr/>
        </p:nvSpPr>
        <p:spPr>
          <a:xfrm rot="18796132">
            <a:off x="6244681" y="2913063"/>
            <a:ext cx="1115641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7DF9BE6B-91F5-B6B6-76C4-AB2816A9AF60}"/>
              </a:ext>
            </a:extLst>
          </p:cNvPr>
          <p:cNvSpPr/>
          <p:nvPr/>
        </p:nvSpPr>
        <p:spPr>
          <a:xfrm rot="18718769">
            <a:off x="4395185" y="3903898"/>
            <a:ext cx="1173358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2" name="Pil: bøyd oppover 11">
            <a:extLst>
              <a:ext uri="{FF2B5EF4-FFF2-40B4-BE49-F238E27FC236}">
                <a16:creationId xmlns:a16="http://schemas.microsoft.com/office/drawing/2014/main" id="{59AC44F6-0892-D02C-52DD-90EE4FE0E8FB}"/>
              </a:ext>
            </a:extLst>
          </p:cNvPr>
          <p:cNvSpPr/>
          <p:nvPr/>
        </p:nvSpPr>
        <p:spPr>
          <a:xfrm rot="20174493">
            <a:off x="4743358" y="4177128"/>
            <a:ext cx="4534459" cy="135149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>
              <a:solidFill>
                <a:schemeClr val="tx1"/>
              </a:solidFill>
            </a:endParaRPr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7FE0EC70-A0FF-B3B9-6FE5-37E79E9D3356}"/>
              </a:ext>
            </a:extLst>
          </p:cNvPr>
          <p:cNvSpPr/>
          <p:nvPr/>
        </p:nvSpPr>
        <p:spPr>
          <a:xfrm rot="14099579">
            <a:off x="7993860" y="2650047"/>
            <a:ext cx="302282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</p:spTree>
    <p:extLst>
      <p:ext uri="{BB962C8B-B14F-4D97-AF65-F5344CB8AC3E}">
        <p14:creationId xmlns:p14="http://schemas.microsoft.com/office/powerpoint/2010/main" val="67642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0C9CD6-B10A-2074-A467-98510B50CEB5}"/>
              </a:ext>
            </a:extLst>
          </p:cNvPr>
          <p:cNvSpPr/>
          <p:nvPr/>
        </p:nvSpPr>
        <p:spPr>
          <a:xfrm>
            <a:off x="1674103" y="1464877"/>
            <a:ext cx="1766256" cy="47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F84BDE70-27DF-90B3-DB25-F7BE09EC9ACA}"/>
              </a:ext>
            </a:extLst>
          </p:cNvPr>
          <p:cNvSpPr/>
          <p:nvPr/>
        </p:nvSpPr>
        <p:spPr>
          <a:xfrm>
            <a:off x="1674103" y="1943477"/>
            <a:ext cx="5102573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374571-C92A-5382-FB7D-31FE7E136355}"/>
              </a:ext>
            </a:extLst>
          </p:cNvPr>
          <p:cNvSpPr txBox="1"/>
          <p:nvPr/>
        </p:nvSpPr>
        <p:spPr>
          <a:xfrm>
            <a:off x="1761797" y="2601566"/>
            <a:ext cx="2857718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Studiespesialisering – REALFAG ELLER SSØ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Idrettsfag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Kunst, design og arkitektur</a:t>
            </a:r>
          </a:p>
          <a:p>
            <a:r>
              <a:rPr lang="nn-NO" sz="1158" dirty="0">
                <a:solidFill>
                  <a:srgbClr val="FF0000"/>
                </a:solidFill>
              </a:rPr>
              <a:t>Musikk, dans, dram</a:t>
            </a:r>
            <a:r>
              <a:rPr lang="nb-NO" sz="1158" dirty="0">
                <a:solidFill>
                  <a:srgbClr val="FF0000"/>
                </a:solidFill>
              </a:rPr>
              <a:t>a</a:t>
            </a:r>
          </a:p>
          <a:p>
            <a:r>
              <a:rPr lang="nb-NO" sz="1158" dirty="0">
                <a:solidFill>
                  <a:srgbClr val="FF0000"/>
                </a:solidFill>
              </a:rPr>
              <a:t>Media og kommunikasjon</a:t>
            </a:r>
            <a:endParaRPr lang="nn-NO" sz="1158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25DAE79-AE3F-5BC3-2821-6563E3575E8A}"/>
              </a:ext>
            </a:extLst>
          </p:cNvPr>
          <p:cNvSpPr/>
          <p:nvPr/>
        </p:nvSpPr>
        <p:spPr>
          <a:xfrm>
            <a:off x="4023001" y="2601565"/>
            <a:ext cx="409236" cy="27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A7B4E09B-75A2-0B9E-4AE0-C3FE16C6F711}"/>
              </a:ext>
            </a:extLst>
          </p:cNvPr>
          <p:cNvSpPr/>
          <p:nvPr/>
        </p:nvSpPr>
        <p:spPr>
          <a:xfrm rot="20701835">
            <a:off x="4410721" y="2796851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14CB16D-49AD-9D62-A4BC-87078A823E70}"/>
              </a:ext>
            </a:extLst>
          </p:cNvPr>
          <p:cNvSpPr/>
          <p:nvPr/>
        </p:nvSpPr>
        <p:spPr>
          <a:xfrm>
            <a:off x="6693442" y="1943476"/>
            <a:ext cx="2164098" cy="690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5203E7DF-F7FE-1422-EBF0-E10E53324E79}"/>
              </a:ext>
            </a:extLst>
          </p:cNvPr>
          <p:cNvSpPr/>
          <p:nvPr/>
        </p:nvSpPr>
        <p:spPr>
          <a:xfrm>
            <a:off x="1674103" y="4414144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9A5EF4E1-2744-0DF9-7980-38D5AC02C4BD}"/>
              </a:ext>
            </a:extLst>
          </p:cNvPr>
          <p:cNvSpPr/>
          <p:nvPr/>
        </p:nvSpPr>
        <p:spPr>
          <a:xfrm rot="18796132">
            <a:off x="6244681" y="2913063"/>
            <a:ext cx="1115641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7DF9BE6B-91F5-B6B6-76C4-AB2816A9AF60}"/>
              </a:ext>
            </a:extLst>
          </p:cNvPr>
          <p:cNvSpPr/>
          <p:nvPr/>
        </p:nvSpPr>
        <p:spPr>
          <a:xfrm rot="18718769">
            <a:off x="4395185" y="3903898"/>
            <a:ext cx="1173358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2" name="Pil: bøyd oppover 11">
            <a:extLst>
              <a:ext uri="{FF2B5EF4-FFF2-40B4-BE49-F238E27FC236}">
                <a16:creationId xmlns:a16="http://schemas.microsoft.com/office/drawing/2014/main" id="{59AC44F6-0892-D02C-52DD-90EE4FE0E8FB}"/>
              </a:ext>
            </a:extLst>
          </p:cNvPr>
          <p:cNvSpPr/>
          <p:nvPr/>
        </p:nvSpPr>
        <p:spPr>
          <a:xfrm rot="20174493">
            <a:off x="4743358" y="4177128"/>
            <a:ext cx="4534459" cy="135149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>
              <a:solidFill>
                <a:schemeClr val="tx1"/>
              </a:solidFill>
            </a:endParaRPr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7FE0EC70-A0FF-B3B9-6FE5-37E79E9D3356}"/>
              </a:ext>
            </a:extLst>
          </p:cNvPr>
          <p:cNvSpPr/>
          <p:nvPr/>
        </p:nvSpPr>
        <p:spPr>
          <a:xfrm rot="14099579">
            <a:off x="7993860" y="2650047"/>
            <a:ext cx="302282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133B38-FF48-4F0D-E961-64EF1FA9F76B}"/>
              </a:ext>
            </a:extLst>
          </p:cNvPr>
          <p:cNvSpPr/>
          <p:nvPr/>
        </p:nvSpPr>
        <p:spPr>
          <a:xfrm>
            <a:off x="6693442" y="1933777"/>
            <a:ext cx="2766574" cy="6901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138B41F-E3D2-6446-B242-7D9D9EFBFB00}"/>
              </a:ext>
            </a:extLst>
          </p:cNvPr>
          <p:cNvSpPr/>
          <p:nvPr/>
        </p:nvSpPr>
        <p:spPr>
          <a:xfrm>
            <a:off x="3098365" y="2563424"/>
            <a:ext cx="642822" cy="30950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6" name="Pil: bøyd nedover 15">
            <a:extLst>
              <a:ext uri="{FF2B5EF4-FFF2-40B4-BE49-F238E27FC236}">
                <a16:creationId xmlns:a16="http://schemas.microsoft.com/office/drawing/2014/main" id="{E5B89120-81E7-B184-E27F-06076CF5C5B1}"/>
              </a:ext>
            </a:extLst>
          </p:cNvPr>
          <p:cNvSpPr/>
          <p:nvPr/>
        </p:nvSpPr>
        <p:spPr>
          <a:xfrm rot="21254249">
            <a:off x="3069044" y="1125703"/>
            <a:ext cx="6189219" cy="11722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390766D-9165-7C07-42B1-88CEC90ABB42}"/>
              </a:ext>
            </a:extLst>
          </p:cNvPr>
          <p:cNvSpPr txBox="1"/>
          <p:nvPr/>
        </p:nvSpPr>
        <p:spPr>
          <a:xfrm>
            <a:off x="8975474" y="2098243"/>
            <a:ext cx="326002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88" dirty="0"/>
              <a:t>R</a:t>
            </a:r>
            <a:endParaRPr lang="nb-NO" sz="1488" dirty="0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C85DA073-0717-EC23-E02D-847047F05A7A}"/>
              </a:ext>
            </a:extLst>
          </p:cNvPr>
          <p:cNvSpPr/>
          <p:nvPr/>
        </p:nvSpPr>
        <p:spPr>
          <a:xfrm>
            <a:off x="8894200" y="2553418"/>
            <a:ext cx="255052" cy="224305"/>
          </a:xfrm>
          <a:custGeom>
            <a:avLst/>
            <a:gdLst>
              <a:gd name="connsiteX0" fmla="*/ 73106 w 308472"/>
              <a:gd name="connsiteY0" fmla="*/ 34093 h 271285"/>
              <a:gd name="connsiteX1" fmla="*/ 73106 w 308472"/>
              <a:gd name="connsiteY1" fmla="*/ 34093 h 271285"/>
              <a:gd name="connsiteX2" fmla="*/ 173774 w 308472"/>
              <a:gd name="connsiteY2" fmla="*/ 8926 h 271285"/>
              <a:gd name="connsiteX3" fmla="*/ 198941 w 308472"/>
              <a:gd name="connsiteY3" fmla="*/ 537 h 271285"/>
              <a:gd name="connsiteX4" fmla="*/ 224108 w 308472"/>
              <a:gd name="connsiteY4" fmla="*/ 25704 h 271285"/>
              <a:gd name="connsiteX5" fmla="*/ 274442 w 308472"/>
              <a:gd name="connsiteY5" fmla="*/ 59260 h 271285"/>
              <a:gd name="connsiteX6" fmla="*/ 291220 w 308472"/>
              <a:gd name="connsiteY6" fmla="*/ 92816 h 271285"/>
              <a:gd name="connsiteX7" fmla="*/ 307998 w 308472"/>
              <a:gd name="connsiteY7" fmla="*/ 117983 h 271285"/>
              <a:gd name="connsiteX8" fmla="*/ 299609 w 308472"/>
              <a:gd name="connsiteY8" fmla="*/ 218651 h 271285"/>
              <a:gd name="connsiteX9" fmla="*/ 291220 w 308472"/>
              <a:gd name="connsiteY9" fmla="*/ 243818 h 271285"/>
              <a:gd name="connsiteX10" fmla="*/ 257664 w 308472"/>
              <a:gd name="connsiteY10" fmla="*/ 268985 h 271285"/>
              <a:gd name="connsiteX11" fmla="*/ 5994 w 308472"/>
              <a:gd name="connsiteY11" fmla="*/ 260596 h 271285"/>
              <a:gd name="connsiteX12" fmla="*/ 14383 w 308472"/>
              <a:gd name="connsiteY12" fmla="*/ 210262 h 271285"/>
              <a:gd name="connsiteX13" fmla="*/ 22772 w 308472"/>
              <a:gd name="connsiteY13" fmla="*/ 134761 h 271285"/>
              <a:gd name="connsiteX14" fmla="*/ 47939 w 308472"/>
              <a:gd name="connsiteY14" fmla="*/ 84427 h 271285"/>
              <a:gd name="connsiteX15" fmla="*/ 56328 w 308472"/>
              <a:gd name="connsiteY15" fmla="*/ 59260 h 271285"/>
              <a:gd name="connsiteX16" fmla="*/ 73106 w 308472"/>
              <a:gd name="connsiteY16" fmla="*/ 34093 h 2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472" h="271285">
                <a:moveTo>
                  <a:pt x="73106" y="34093"/>
                </a:moveTo>
                <a:lnTo>
                  <a:pt x="73106" y="34093"/>
                </a:lnTo>
                <a:lnTo>
                  <a:pt x="173774" y="8926"/>
                </a:lnTo>
                <a:cubicBezTo>
                  <a:pt x="182318" y="6648"/>
                  <a:pt x="190552" y="-2259"/>
                  <a:pt x="198941" y="537"/>
                </a:cubicBezTo>
                <a:cubicBezTo>
                  <a:pt x="210196" y="4289"/>
                  <a:pt x="214743" y="18420"/>
                  <a:pt x="224108" y="25704"/>
                </a:cubicBezTo>
                <a:cubicBezTo>
                  <a:pt x="240025" y="38084"/>
                  <a:pt x="257664" y="48075"/>
                  <a:pt x="274442" y="59260"/>
                </a:cubicBezTo>
                <a:cubicBezTo>
                  <a:pt x="280035" y="70445"/>
                  <a:pt x="285015" y="81958"/>
                  <a:pt x="291220" y="92816"/>
                </a:cubicBezTo>
                <a:cubicBezTo>
                  <a:pt x="296222" y="101570"/>
                  <a:pt x="307327" y="107923"/>
                  <a:pt x="307998" y="117983"/>
                </a:cubicBezTo>
                <a:cubicBezTo>
                  <a:pt x="310238" y="151581"/>
                  <a:pt x="304059" y="185274"/>
                  <a:pt x="299609" y="218651"/>
                </a:cubicBezTo>
                <a:cubicBezTo>
                  <a:pt x="298440" y="227416"/>
                  <a:pt x="296881" y="237025"/>
                  <a:pt x="291220" y="243818"/>
                </a:cubicBezTo>
                <a:cubicBezTo>
                  <a:pt x="282269" y="254559"/>
                  <a:pt x="268849" y="260596"/>
                  <a:pt x="257664" y="268985"/>
                </a:cubicBezTo>
                <a:cubicBezTo>
                  <a:pt x="173774" y="266189"/>
                  <a:pt x="87587" y="280291"/>
                  <a:pt x="5994" y="260596"/>
                </a:cubicBezTo>
                <a:cubicBezTo>
                  <a:pt x="-10541" y="256605"/>
                  <a:pt x="12135" y="227122"/>
                  <a:pt x="14383" y="210262"/>
                </a:cubicBezTo>
                <a:cubicBezTo>
                  <a:pt x="17730" y="185162"/>
                  <a:pt x="18609" y="159738"/>
                  <a:pt x="22772" y="134761"/>
                </a:cubicBezTo>
                <a:cubicBezTo>
                  <a:pt x="28043" y="103132"/>
                  <a:pt x="33446" y="113414"/>
                  <a:pt x="47939" y="84427"/>
                </a:cubicBezTo>
                <a:cubicBezTo>
                  <a:pt x="51894" y="76518"/>
                  <a:pt x="53044" y="67470"/>
                  <a:pt x="56328" y="59260"/>
                </a:cubicBezTo>
                <a:cubicBezTo>
                  <a:pt x="58650" y="53454"/>
                  <a:pt x="61921" y="48075"/>
                  <a:pt x="73106" y="3409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</p:spTree>
    <p:extLst>
      <p:ext uri="{BB962C8B-B14F-4D97-AF65-F5344CB8AC3E}">
        <p14:creationId xmlns:p14="http://schemas.microsoft.com/office/powerpoint/2010/main" val="38431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0C9CD6-B10A-2074-A467-98510B50CEB5}"/>
              </a:ext>
            </a:extLst>
          </p:cNvPr>
          <p:cNvSpPr/>
          <p:nvPr/>
        </p:nvSpPr>
        <p:spPr>
          <a:xfrm>
            <a:off x="1674103" y="1464877"/>
            <a:ext cx="1766256" cy="47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F84BDE70-27DF-90B3-DB25-F7BE09EC9ACA}"/>
              </a:ext>
            </a:extLst>
          </p:cNvPr>
          <p:cNvSpPr/>
          <p:nvPr/>
        </p:nvSpPr>
        <p:spPr>
          <a:xfrm>
            <a:off x="1674103" y="1943477"/>
            <a:ext cx="5102573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374571-C92A-5382-FB7D-31FE7E136355}"/>
              </a:ext>
            </a:extLst>
          </p:cNvPr>
          <p:cNvSpPr txBox="1"/>
          <p:nvPr/>
        </p:nvSpPr>
        <p:spPr>
          <a:xfrm>
            <a:off x="1761797" y="2601566"/>
            <a:ext cx="2857718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Studiespesialisering – REALFAG ELLER SSØ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Idrettsfag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Kunst, design og arkitektur</a:t>
            </a:r>
          </a:p>
          <a:p>
            <a:r>
              <a:rPr lang="nn-NO" sz="1158" dirty="0">
                <a:solidFill>
                  <a:srgbClr val="FF0000"/>
                </a:solidFill>
              </a:rPr>
              <a:t>Musikk, dans, dram</a:t>
            </a:r>
            <a:r>
              <a:rPr lang="nb-NO" sz="1158" dirty="0">
                <a:solidFill>
                  <a:srgbClr val="FF0000"/>
                </a:solidFill>
              </a:rPr>
              <a:t>a</a:t>
            </a:r>
          </a:p>
          <a:p>
            <a:r>
              <a:rPr lang="nb-NO" sz="1158" dirty="0">
                <a:solidFill>
                  <a:srgbClr val="FF0000"/>
                </a:solidFill>
              </a:rPr>
              <a:t>Media og kommunikasjon</a:t>
            </a:r>
            <a:endParaRPr lang="nn-NO" sz="1158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25DAE79-AE3F-5BC3-2821-6563E3575E8A}"/>
              </a:ext>
            </a:extLst>
          </p:cNvPr>
          <p:cNvSpPr/>
          <p:nvPr/>
        </p:nvSpPr>
        <p:spPr>
          <a:xfrm>
            <a:off x="4023001" y="2601565"/>
            <a:ext cx="409236" cy="27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A7B4E09B-75A2-0B9E-4AE0-C3FE16C6F711}"/>
              </a:ext>
            </a:extLst>
          </p:cNvPr>
          <p:cNvSpPr/>
          <p:nvPr/>
        </p:nvSpPr>
        <p:spPr>
          <a:xfrm rot="20701835">
            <a:off x="4410721" y="2796851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14CB16D-49AD-9D62-A4BC-87078A823E70}"/>
              </a:ext>
            </a:extLst>
          </p:cNvPr>
          <p:cNvSpPr/>
          <p:nvPr/>
        </p:nvSpPr>
        <p:spPr>
          <a:xfrm>
            <a:off x="6693442" y="1943476"/>
            <a:ext cx="2164098" cy="690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5203E7DF-F7FE-1422-EBF0-E10E53324E79}"/>
              </a:ext>
            </a:extLst>
          </p:cNvPr>
          <p:cNvSpPr/>
          <p:nvPr/>
        </p:nvSpPr>
        <p:spPr>
          <a:xfrm>
            <a:off x="1674103" y="4414144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9A5EF4E1-2744-0DF9-7980-38D5AC02C4BD}"/>
              </a:ext>
            </a:extLst>
          </p:cNvPr>
          <p:cNvSpPr/>
          <p:nvPr/>
        </p:nvSpPr>
        <p:spPr>
          <a:xfrm rot="18796132">
            <a:off x="6244681" y="2913063"/>
            <a:ext cx="1115641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7DF9BE6B-91F5-B6B6-76C4-AB2816A9AF60}"/>
              </a:ext>
            </a:extLst>
          </p:cNvPr>
          <p:cNvSpPr/>
          <p:nvPr/>
        </p:nvSpPr>
        <p:spPr>
          <a:xfrm rot="18718769">
            <a:off x="4395185" y="3903898"/>
            <a:ext cx="1173358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2" name="Pil: bøyd oppover 11">
            <a:extLst>
              <a:ext uri="{FF2B5EF4-FFF2-40B4-BE49-F238E27FC236}">
                <a16:creationId xmlns:a16="http://schemas.microsoft.com/office/drawing/2014/main" id="{59AC44F6-0892-D02C-52DD-90EE4FE0E8FB}"/>
              </a:ext>
            </a:extLst>
          </p:cNvPr>
          <p:cNvSpPr/>
          <p:nvPr/>
        </p:nvSpPr>
        <p:spPr>
          <a:xfrm rot="20174493">
            <a:off x="4743358" y="4177128"/>
            <a:ext cx="4534459" cy="135149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dirty="0">
              <a:solidFill>
                <a:schemeClr val="tx1"/>
              </a:solidFill>
            </a:endParaRPr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7FE0EC70-A0FF-B3B9-6FE5-37E79E9D3356}"/>
              </a:ext>
            </a:extLst>
          </p:cNvPr>
          <p:cNvSpPr/>
          <p:nvPr/>
        </p:nvSpPr>
        <p:spPr>
          <a:xfrm rot="14099579">
            <a:off x="7993860" y="2650047"/>
            <a:ext cx="302282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133B38-FF48-4F0D-E961-64EF1FA9F76B}"/>
              </a:ext>
            </a:extLst>
          </p:cNvPr>
          <p:cNvSpPr/>
          <p:nvPr/>
        </p:nvSpPr>
        <p:spPr>
          <a:xfrm>
            <a:off x="6693442" y="1933777"/>
            <a:ext cx="2766574" cy="6901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138B41F-E3D2-6446-B242-7D9D9EFBFB00}"/>
              </a:ext>
            </a:extLst>
          </p:cNvPr>
          <p:cNvSpPr/>
          <p:nvPr/>
        </p:nvSpPr>
        <p:spPr>
          <a:xfrm>
            <a:off x="3098365" y="2563424"/>
            <a:ext cx="642822" cy="30950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6" name="Pil: bøyd nedover 15">
            <a:extLst>
              <a:ext uri="{FF2B5EF4-FFF2-40B4-BE49-F238E27FC236}">
                <a16:creationId xmlns:a16="http://schemas.microsoft.com/office/drawing/2014/main" id="{E5B89120-81E7-B184-E27F-06076CF5C5B1}"/>
              </a:ext>
            </a:extLst>
          </p:cNvPr>
          <p:cNvSpPr/>
          <p:nvPr/>
        </p:nvSpPr>
        <p:spPr>
          <a:xfrm rot="21254249">
            <a:off x="3069044" y="1125703"/>
            <a:ext cx="6189219" cy="11722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390766D-9165-7C07-42B1-88CEC90ABB42}"/>
              </a:ext>
            </a:extLst>
          </p:cNvPr>
          <p:cNvSpPr txBox="1"/>
          <p:nvPr/>
        </p:nvSpPr>
        <p:spPr>
          <a:xfrm>
            <a:off x="8975474" y="2098243"/>
            <a:ext cx="326002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88" dirty="0"/>
              <a:t>R</a:t>
            </a:r>
            <a:endParaRPr lang="nb-NO" sz="1488" dirty="0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C85DA073-0717-EC23-E02D-847047F05A7A}"/>
              </a:ext>
            </a:extLst>
          </p:cNvPr>
          <p:cNvSpPr/>
          <p:nvPr/>
        </p:nvSpPr>
        <p:spPr>
          <a:xfrm>
            <a:off x="8894200" y="2553418"/>
            <a:ext cx="255052" cy="224305"/>
          </a:xfrm>
          <a:custGeom>
            <a:avLst/>
            <a:gdLst>
              <a:gd name="connsiteX0" fmla="*/ 73106 w 308472"/>
              <a:gd name="connsiteY0" fmla="*/ 34093 h 271285"/>
              <a:gd name="connsiteX1" fmla="*/ 73106 w 308472"/>
              <a:gd name="connsiteY1" fmla="*/ 34093 h 271285"/>
              <a:gd name="connsiteX2" fmla="*/ 173774 w 308472"/>
              <a:gd name="connsiteY2" fmla="*/ 8926 h 271285"/>
              <a:gd name="connsiteX3" fmla="*/ 198941 w 308472"/>
              <a:gd name="connsiteY3" fmla="*/ 537 h 271285"/>
              <a:gd name="connsiteX4" fmla="*/ 224108 w 308472"/>
              <a:gd name="connsiteY4" fmla="*/ 25704 h 271285"/>
              <a:gd name="connsiteX5" fmla="*/ 274442 w 308472"/>
              <a:gd name="connsiteY5" fmla="*/ 59260 h 271285"/>
              <a:gd name="connsiteX6" fmla="*/ 291220 w 308472"/>
              <a:gd name="connsiteY6" fmla="*/ 92816 h 271285"/>
              <a:gd name="connsiteX7" fmla="*/ 307998 w 308472"/>
              <a:gd name="connsiteY7" fmla="*/ 117983 h 271285"/>
              <a:gd name="connsiteX8" fmla="*/ 299609 w 308472"/>
              <a:gd name="connsiteY8" fmla="*/ 218651 h 271285"/>
              <a:gd name="connsiteX9" fmla="*/ 291220 w 308472"/>
              <a:gd name="connsiteY9" fmla="*/ 243818 h 271285"/>
              <a:gd name="connsiteX10" fmla="*/ 257664 w 308472"/>
              <a:gd name="connsiteY10" fmla="*/ 268985 h 271285"/>
              <a:gd name="connsiteX11" fmla="*/ 5994 w 308472"/>
              <a:gd name="connsiteY11" fmla="*/ 260596 h 271285"/>
              <a:gd name="connsiteX12" fmla="*/ 14383 w 308472"/>
              <a:gd name="connsiteY12" fmla="*/ 210262 h 271285"/>
              <a:gd name="connsiteX13" fmla="*/ 22772 w 308472"/>
              <a:gd name="connsiteY13" fmla="*/ 134761 h 271285"/>
              <a:gd name="connsiteX14" fmla="*/ 47939 w 308472"/>
              <a:gd name="connsiteY14" fmla="*/ 84427 h 271285"/>
              <a:gd name="connsiteX15" fmla="*/ 56328 w 308472"/>
              <a:gd name="connsiteY15" fmla="*/ 59260 h 271285"/>
              <a:gd name="connsiteX16" fmla="*/ 73106 w 308472"/>
              <a:gd name="connsiteY16" fmla="*/ 34093 h 2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472" h="271285">
                <a:moveTo>
                  <a:pt x="73106" y="34093"/>
                </a:moveTo>
                <a:lnTo>
                  <a:pt x="73106" y="34093"/>
                </a:lnTo>
                <a:lnTo>
                  <a:pt x="173774" y="8926"/>
                </a:lnTo>
                <a:cubicBezTo>
                  <a:pt x="182318" y="6648"/>
                  <a:pt x="190552" y="-2259"/>
                  <a:pt x="198941" y="537"/>
                </a:cubicBezTo>
                <a:cubicBezTo>
                  <a:pt x="210196" y="4289"/>
                  <a:pt x="214743" y="18420"/>
                  <a:pt x="224108" y="25704"/>
                </a:cubicBezTo>
                <a:cubicBezTo>
                  <a:pt x="240025" y="38084"/>
                  <a:pt x="257664" y="48075"/>
                  <a:pt x="274442" y="59260"/>
                </a:cubicBezTo>
                <a:cubicBezTo>
                  <a:pt x="280035" y="70445"/>
                  <a:pt x="285015" y="81958"/>
                  <a:pt x="291220" y="92816"/>
                </a:cubicBezTo>
                <a:cubicBezTo>
                  <a:pt x="296222" y="101570"/>
                  <a:pt x="307327" y="107923"/>
                  <a:pt x="307998" y="117983"/>
                </a:cubicBezTo>
                <a:cubicBezTo>
                  <a:pt x="310238" y="151581"/>
                  <a:pt x="304059" y="185274"/>
                  <a:pt x="299609" y="218651"/>
                </a:cubicBezTo>
                <a:cubicBezTo>
                  <a:pt x="298440" y="227416"/>
                  <a:pt x="296881" y="237025"/>
                  <a:pt x="291220" y="243818"/>
                </a:cubicBezTo>
                <a:cubicBezTo>
                  <a:pt x="282269" y="254559"/>
                  <a:pt x="268849" y="260596"/>
                  <a:pt x="257664" y="268985"/>
                </a:cubicBezTo>
                <a:cubicBezTo>
                  <a:pt x="173774" y="266189"/>
                  <a:pt x="87587" y="280291"/>
                  <a:pt x="5994" y="260596"/>
                </a:cubicBezTo>
                <a:cubicBezTo>
                  <a:pt x="-10541" y="256605"/>
                  <a:pt x="12135" y="227122"/>
                  <a:pt x="14383" y="210262"/>
                </a:cubicBezTo>
                <a:cubicBezTo>
                  <a:pt x="17730" y="185162"/>
                  <a:pt x="18609" y="159738"/>
                  <a:pt x="22772" y="134761"/>
                </a:cubicBezTo>
                <a:cubicBezTo>
                  <a:pt x="28043" y="103132"/>
                  <a:pt x="33446" y="113414"/>
                  <a:pt x="47939" y="84427"/>
                </a:cubicBezTo>
                <a:cubicBezTo>
                  <a:pt x="51894" y="76518"/>
                  <a:pt x="53044" y="67470"/>
                  <a:pt x="56328" y="59260"/>
                </a:cubicBezTo>
                <a:cubicBezTo>
                  <a:pt x="58650" y="53454"/>
                  <a:pt x="61921" y="48075"/>
                  <a:pt x="73106" y="3409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3AC9428-3A16-7C14-CC5F-DCA9A80EB244}"/>
              </a:ext>
            </a:extLst>
          </p:cNvPr>
          <p:cNvSpPr txBox="1"/>
          <p:nvPr/>
        </p:nvSpPr>
        <p:spPr>
          <a:xfrm>
            <a:off x="8736846" y="5059195"/>
            <a:ext cx="743873" cy="3976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sz="1984" dirty="0">
                <a:solidFill>
                  <a:srgbClr val="FF0000"/>
                </a:solidFill>
              </a:rPr>
              <a:t>Jobb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BB8596A-E8D6-7C6E-3BDB-2659585B2099}"/>
              </a:ext>
            </a:extLst>
          </p:cNvPr>
          <p:cNvSpPr txBox="1"/>
          <p:nvPr/>
        </p:nvSpPr>
        <p:spPr>
          <a:xfrm>
            <a:off x="7729994" y="5081798"/>
            <a:ext cx="573136" cy="5502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sz="1488" dirty="0"/>
              <a:t>Fag-brev</a:t>
            </a:r>
            <a:endParaRPr lang="nb-NO" sz="1488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5FEA79C-26FA-1826-0FEB-A292B85FE73E}"/>
              </a:ext>
            </a:extLst>
          </p:cNvPr>
          <p:cNvSpPr txBox="1"/>
          <p:nvPr/>
        </p:nvSpPr>
        <p:spPr>
          <a:xfrm>
            <a:off x="409235" y="4038211"/>
            <a:ext cx="1456605" cy="187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Bygg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Elektro</a:t>
            </a:r>
          </a:p>
          <a:p>
            <a:r>
              <a:rPr lang="nn-NO" sz="1158" dirty="0">
                <a:solidFill>
                  <a:srgbClr val="FF0000"/>
                </a:solidFill>
              </a:rPr>
              <a:t>FIBE</a:t>
            </a:r>
          </a:p>
          <a:p>
            <a:r>
              <a:rPr lang="nn-NO" sz="1158" dirty="0">
                <a:solidFill>
                  <a:srgbClr val="FF0000"/>
                </a:solidFill>
              </a:rPr>
              <a:t>HDP</a:t>
            </a:r>
          </a:p>
          <a:p>
            <a:r>
              <a:rPr lang="nn-NO" sz="1158" dirty="0">
                <a:solidFill>
                  <a:srgbClr val="FF0000"/>
                </a:solidFill>
              </a:rPr>
              <a:t>Helse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IT og media</a:t>
            </a:r>
          </a:p>
          <a:p>
            <a:r>
              <a:rPr lang="nn-NO" sz="1158" dirty="0">
                <a:solidFill>
                  <a:srgbClr val="FF0000"/>
                </a:solidFill>
              </a:rPr>
              <a:t>Naturbruk</a:t>
            </a:r>
          </a:p>
          <a:p>
            <a:r>
              <a:rPr lang="nn-NO" sz="1158" dirty="0">
                <a:solidFill>
                  <a:srgbClr val="FF0000"/>
                </a:solidFill>
              </a:rPr>
              <a:t>Restaurant og mat</a:t>
            </a:r>
          </a:p>
          <a:p>
            <a:r>
              <a:rPr lang="nn-NO" sz="1158" dirty="0">
                <a:solidFill>
                  <a:srgbClr val="FF0000"/>
                </a:solidFill>
              </a:rPr>
              <a:t>Sal, service og reise</a:t>
            </a:r>
          </a:p>
          <a:p>
            <a:r>
              <a:rPr lang="nn-NO" sz="1158" dirty="0">
                <a:solidFill>
                  <a:srgbClr val="FF0000"/>
                </a:solidFill>
              </a:rPr>
              <a:t>Teknologi og industri</a:t>
            </a:r>
            <a:endParaRPr lang="nb-NO" sz="1158" dirty="0">
              <a:solidFill>
                <a:srgbClr val="FF0000"/>
              </a:solidFill>
            </a:endParaRPr>
          </a:p>
        </p:txBody>
      </p:sp>
      <p:sp>
        <p:nvSpPr>
          <p:cNvPr id="22" name="Pil: høyre 21">
            <a:extLst>
              <a:ext uri="{FF2B5EF4-FFF2-40B4-BE49-F238E27FC236}">
                <a16:creationId xmlns:a16="http://schemas.microsoft.com/office/drawing/2014/main" id="{AA3E80C9-08DE-583B-DA5A-389A17B94998}"/>
              </a:ext>
            </a:extLst>
          </p:cNvPr>
          <p:cNvSpPr/>
          <p:nvPr/>
        </p:nvSpPr>
        <p:spPr>
          <a:xfrm>
            <a:off x="1661780" y="5182101"/>
            <a:ext cx="6076699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E1A456C-DFFC-345E-3C10-F87247C9E47D}"/>
              </a:ext>
            </a:extLst>
          </p:cNvPr>
          <p:cNvSpPr/>
          <p:nvPr/>
        </p:nvSpPr>
        <p:spPr>
          <a:xfrm>
            <a:off x="1645206" y="3662431"/>
            <a:ext cx="1380626" cy="47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8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693042" y="402483"/>
            <a:ext cx="4415735" cy="1263447"/>
          </a:xfrm>
        </p:spPr>
        <p:txBody>
          <a:bodyPr>
            <a:normAutofit/>
          </a:bodyPr>
          <a:lstStyle/>
          <a:p>
            <a:pPr lvl="0"/>
            <a:r>
              <a:rPr lang="nn-NO"/>
              <a:t>Informasjon</a:t>
            </a:r>
            <a:endParaRPr lang="nb-NO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8777" y="-2"/>
            <a:ext cx="4971847" cy="1665932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8002" y="1863670"/>
            <a:ext cx="7202622" cy="5696005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4719"/>
            <a:ext cx="4904262" cy="5694956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693042" y="2497346"/>
            <a:ext cx="2979185" cy="2418784"/>
          </a:xfrm>
        </p:spPr>
        <p:txBody>
          <a:bodyPr anchor="ctr">
            <a:normAutofit lnSpcReduction="10000"/>
          </a:bodyPr>
          <a:lstStyle/>
          <a:p>
            <a:pPr>
              <a:buSzPct val="100000"/>
            </a:pPr>
            <a:endParaRPr lang="nn-NO" sz="240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nn-NO" sz="2800">
                <a:solidFill>
                  <a:schemeClr val="bg1"/>
                </a:solidFill>
                <a:latin typeface="Arial"/>
                <a:cs typeface="Arial"/>
              </a:rPr>
              <a:t>minskole.no/bus</a:t>
            </a:r>
            <a:r>
              <a:rPr lang="nn-NO" sz="280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nn-NO" sz="2800">
              <a:solidFill>
                <a:schemeClr val="tx1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nn-NO" sz="2400">
                <a:solidFill>
                  <a:srgbClr val="FFFFFF"/>
                </a:solidFill>
                <a:latin typeface="Arial"/>
                <a:cs typeface="Arial"/>
              </a:rPr>
              <a:t>- abonner på nyheiter</a:t>
            </a:r>
            <a:endParaRPr lang="nn-NO">
              <a:latin typeface="Arial"/>
            </a:endParaRPr>
          </a:p>
          <a:p>
            <a:pPr algn="ctr">
              <a:lnSpc>
                <a:spcPct val="90000"/>
              </a:lnSpc>
            </a:pPr>
            <a:br>
              <a:rPr lang="nn-NO" sz="2400">
                <a:solidFill>
                  <a:srgbClr val="FFFFFF"/>
                </a:solidFill>
              </a:rPr>
            </a:br>
            <a:r>
              <a:rPr lang="nn-NO" sz="2400">
                <a:solidFill>
                  <a:srgbClr val="FFFFFF"/>
                </a:solidFill>
                <a:latin typeface="Arial"/>
                <a:cs typeface="Tahoma"/>
              </a:rPr>
              <a:t>	</a:t>
            </a:r>
            <a:endParaRPr lang="nn-NO" sz="2400">
              <a:solidFill>
                <a:srgbClr val="FFFFFF"/>
              </a:solidFill>
            </a:endParaRPr>
          </a:p>
          <a:p>
            <a:pPr lvl="0" algn="ctr">
              <a:lnSpc>
                <a:spcPct val="90000"/>
              </a:lnSpc>
            </a:pPr>
            <a:endParaRPr lang="nn-NO" sz="240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endParaRPr lang="nb-NO" sz="2400">
              <a:solidFill>
                <a:srgbClr val="FFFFFF"/>
              </a:solidFill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F93BFA5-B6E3-7E2B-F4EF-D4BF10B6A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52634"/>
              </p:ext>
            </p:extLst>
          </p:nvPr>
        </p:nvGraphicFramePr>
        <p:xfrm>
          <a:off x="5114498" y="2086330"/>
          <a:ext cx="4744928" cy="5520475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082623">
                  <a:extLst>
                    <a:ext uri="{9D8B030D-6E8A-4147-A177-3AD203B41FA5}">
                      <a16:colId xmlns:a16="http://schemas.microsoft.com/office/drawing/2014/main" val="1677986481"/>
                    </a:ext>
                  </a:extLst>
                </a:gridCol>
                <a:gridCol w="3662305">
                  <a:extLst>
                    <a:ext uri="{9D8B030D-6E8A-4147-A177-3AD203B41FA5}">
                      <a16:colId xmlns:a16="http://schemas.microsoft.com/office/drawing/2014/main" val="3588433301"/>
                    </a:ext>
                  </a:extLst>
                </a:gridCol>
              </a:tblGrid>
              <a:tr h="5284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n-NO" sz="1800" b="0" i="0" u="none" strike="noStrike" cap="none" spc="0" noProof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57919" marR="157919" marT="100783" marB="7895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bg1"/>
                          </a:solidFill>
                          <a:latin typeface="Arial"/>
                        </a:rPr>
                        <a:t>Viktige datoar</a:t>
                      </a:r>
                      <a:endParaRPr lang="nb-NO" sz="18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57919" marR="157919" marT="100783" marB="7895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94916"/>
                  </a:ext>
                </a:extLst>
              </a:tr>
              <a:tr h="7835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7. mai</a:t>
                      </a:r>
                    </a:p>
                  </a:txBody>
                  <a:tcPr marL="157919" marR="157919" marT="100783" marB="789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kunngjering av trekk skriftleg eksamen</a:t>
                      </a:r>
                    </a:p>
                  </a:txBody>
                  <a:tcPr marL="157919" marR="157919" marT="100783" marB="789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34264"/>
                  </a:ext>
                </a:extLst>
              </a:tr>
              <a:tr h="4920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14.mai </a:t>
                      </a:r>
                      <a:endParaRPr lang="nb-NO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7919" marR="157919" marT="100783" marB="789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eksamen engelsk</a:t>
                      </a:r>
                      <a:endParaRPr lang="nb-NO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7919" marR="157919" marT="100783" marB="789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961"/>
                  </a:ext>
                </a:extLst>
              </a:tr>
              <a:tr h="4920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15.mai </a:t>
                      </a:r>
                      <a:endParaRPr lang="nb-NO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7919" marR="157919" marT="100783" marB="789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eksamen norsk hovudmål</a:t>
                      </a:r>
                      <a:endParaRPr lang="nb-NO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7919" marR="157919" marT="100783" marB="789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66701"/>
                  </a:ext>
                </a:extLst>
              </a:tr>
              <a:tr h="4920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16.mai </a:t>
                      </a:r>
                      <a:endParaRPr lang="nb-NO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7919" marR="157919" marT="100783" marB="789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eksamen norsk sidemål</a:t>
                      </a:r>
                      <a:endParaRPr lang="nb-NO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7919" marR="157919" marT="100783" marB="789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761"/>
                  </a:ext>
                </a:extLst>
              </a:tr>
              <a:tr h="4920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21.mai </a:t>
                      </a:r>
                      <a:endParaRPr lang="nb-NO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7919" marR="157919" marT="100783" marB="789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cap="none" spc="0" noProof="0" dirty="0">
                          <a:solidFill>
                            <a:schemeClr val="tx1"/>
                          </a:solidFill>
                          <a:latin typeface="Arial"/>
                        </a:rPr>
                        <a:t>eksamen matematikk</a:t>
                      </a:r>
                      <a:endParaRPr lang="nb-NO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7919" marR="157919" marT="100783" marB="789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967677"/>
                  </a:ext>
                </a:extLst>
              </a:tr>
              <a:tr h="7835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kern="1200" cap="none" spc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4.</a:t>
                      </a:r>
                      <a:endParaRPr lang="nb-NO" dirty="0"/>
                    </a:p>
                    <a:p>
                      <a:pPr lvl="0">
                        <a:buNone/>
                      </a:pPr>
                      <a:r>
                        <a:rPr lang="nn-NO" sz="1800" b="0" i="0" u="none" strike="noStrike" kern="1200" cap="none" spc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juni</a:t>
                      </a:r>
                    </a:p>
                  </a:txBody>
                  <a:tcPr marL="157919" marR="157919" marT="100782" marB="78958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0" i="0" u="none" strike="noStrike" kern="1200" cap="none" spc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kunngjering</a:t>
                      </a:r>
                      <a:r>
                        <a:rPr lang="nb-NO" sz="1800" b="0" i="0" u="none" strike="noStrike" kern="1200" cap="none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av trekk </a:t>
                      </a:r>
                      <a:r>
                        <a:rPr lang="nb-NO" sz="1800" b="0" i="0" u="none" strike="noStrike" kern="1200" cap="none" spc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munnleg</a:t>
                      </a:r>
                      <a:r>
                        <a:rPr lang="nb-NO" sz="1800" b="0" i="0" u="none" strike="noStrike" kern="1200" cap="none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eksamen</a:t>
                      </a:r>
                    </a:p>
                  </a:txBody>
                  <a:tcPr marL="157919" marR="157919" marT="100782" marB="78958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30369"/>
                  </a:ext>
                </a:extLst>
              </a:tr>
              <a:tr h="704817"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nn-NO" sz="1800" b="0" i="0" u="none" strike="noStrike" kern="1200" cap="none" spc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6.</a:t>
                      </a:r>
                      <a:endParaRPr lang="nb-NO" dirty="0"/>
                    </a:p>
                    <a:p>
                      <a:pPr marL="0" lvl="0" algn="l" defTabSz="914400">
                        <a:buNone/>
                      </a:pPr>
                      <a:r>
                        <a:rPr lang="nn-NO" sz="1800" b="0" i="0" u="none" strike="noStrike" kern="1200" cap="none" spc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juni</a:t>
                      </a:r>
                    </a:p>
                  </a:txBody>
                  <a:tcPr marL="157919" marR="157919" marT="100783" marB="78959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nb-NO" sz="1800" b="0" i="0" u="none" strike="noStrike" kern="1200" cap="none" spc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munnleg</a:t>
                      </a:r>
                      <a:r>
                        <a:rPr lang="nb-NO" sz="1800" b="0" i="0" u="none" strike="noStrike" kern="1200" cap="none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eksamen</a:t>
                      </a:r>
                    </a:p>
                  </a:txBody>
                  <a:tcPr marL="157919" marR="157919" marT="100783" marB="78959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25094"/>
                  </a:ext>
                </a:extLst>
              </a:tr>
              <a:tr h="704815"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nn-NO" sz="1800" b="0" i="0" u="none" strike="noStrike" kern="1200" cap="none" spc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20.</a:t>
                      </a:r>
                      <a:endParaRPr lang="nb-NO" dirty="0"/>
                    </a:p>
                    <a:p>
                      <a:pPr marL="0" lvl="0" algn="l" defTabSz="914400">
                        <a:buNone/>
                      </a:pPr>
                      <a:r>
                        <a:rPr lang="nn-NO" sz="1800" b="0" i="0" u="none" strike="noStrike" kern="1200" cap="none" spc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juni</a:t>
                      </a:r>
                    </a:p>
                  </a:txBody>
                  <a:tcPr marL="157919" marR="157919" marT="100782" marB="78958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nb-NO" sz="1800" b="0" i="0" u="none" strike="noStrike" kern="1200" cap="none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avslutningsfest</a:t>
                      </a:r>
                    </a:p>
                  </a:txBody>
                  <a:tcPr marL="157919" marR="157919" marT="100782" marB="78958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89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22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DC46D25-E926-1E00-A367-69E884B5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3" y="1559509"/>
            <a:ext cx="9016558" cy="4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0C9CD6-B10A-2074-A467-98510B50CEB5}"/>
              </a:ext>
            </a:extLst>
          </p:cNvPr>
          <p:cNvSpPr/>
          <p:nvPr/>
        </p:nvSpPr>
        <p:spPr>
          <a:xfrm>
            <a:off x="1674103" y="1464877"/>
            <a:ext cx="1766256" cy="47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F84BDE70-27DF-90B3-DB25-F7BE09EC9ACA}"/>
              </a:ext>
            </a:extLst>
          </p:cNvPr>
          <p:cNvSpPr/>
          <p:nvPr/>
        </p:nvSpPr>
        <p:spPr>
          <a:xfrm>
            <a:off x="1674103" y="1943477"/>
            <a:ext cx="5102573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374571-C92A-5382-FB7D-31FE7E136355}"/>
              </a:ext>
            </a:extLst>
          </p:cNvPr>
          <p:cNvSpPr txBox="1"/>
          <p:nvPr/>
        </p:nvSpPr>
        <p:spPr>
          <a:xfrm>
            <a:off x="1761797" y="2601566"/>
            <a:ext cx="2857718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Studiespesialisering – REALFAG ELLER SSØ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Idrettsfag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Kunst, design og arkitektur</a:t>
            </a:r>
          </a:p>
          <a:p>
            <a:r>
              <a:rPr lang="nn-NO" sz="1158" dirty="0">
                <a:solidFill>
                  <a:srgbClr val="FF0000"/>
                </a:solidFill>
              </a:rPr>
              <a:t>Musikk, dans, dram</a:t>
            </a:r>
            <a:r>
              <a:rPr lang="nb-NO" sz="1158" dirty="0">
                <a:solidFill>
                  <a:srgbClr val="FF0000"/>
                </a:solidFill>
              </a:rPr>
              <a:t>a</a:t>
            </a:r>
          </a:p>
          <a:p>
            <a:r>
              <a:rPr lang="nb-NO" sz="1158" dirty="0">
                <a:solidFill>
                  <a:srgbClr val="FF0000"/>
                </a:solidFill>
              </a:rPr>
              <a:t>Media og kommunikasjon</a:t>
            </a:r>
            <a:endParaRPr lang="nn-NO" sz="1158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25DAE79-AE3F-5BC3-2821-6563E3575E8A}"/>
              </a:ext>
            </a:extLst>
          </p:cNvPr>
          <p:cNvSpPr/>
          <p:nvPr/>
        </p:nvSpPr>
        <p:spPr>
          <a:xfrm>
            <a:off x="4023001" y="2601565"/>
            <a:ext cx="409236" cy="27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A7B4E09B-75A2-0B9E-4AE0-C3FE16C6F711}"/>
              </a:ext>
            </a:extLst>
          </p:cNvPr>
          <p:cNvSpPr/>
          <p:nvPr/>
        </p:nvSpPr>
        <p:spPr>
          <a:xfrm rot="20701835">
            <a:off x="4410721" y="2796851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14CB16D-49AD-9D62-A4BC-87078A823E70}"/>
              </a:ext>
            </a:extLst>
          </p:cNvPr>
          <p:cNvSpPr/>
          <p:nvPr/>
        </p:nvSpPr>
        <p:spPr>
          <a:xfrm>
            <a:off x="6693442" y="1943476"/>
            <a:ext cx="2164098" cy="690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5203E7DF-F7FE-1422-EBF0-E10E53324E79}"/>
              </a:ext>
            </a:extLst>
          </p:cNvPr>
          <p:cNvSpPr/>
          <p:nvPr/>
        </p:nvSpPr>
        <p:spPr>
          <a:xfrm>
            <a:off x="1674103" y="4414144"/>
            <a:ext cx="2595486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9A5EF4E1-2744-0DF9-7980-38D5AC02C4BD}"/>
              </a:ext>
            </a:extLst>
          </p:cNvPr>
          <p:cNvSpPr/>
          <p:nvPr/>
        </p:nvSpPr>
        <p:spPr>
          <a:xfrm rot="18796132">
            <a:off x="6244681" y="2913063"/>
            <a:ext cx="1115641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7DF9BE6B-91F5-B6B6-76C4-AB2816A9AF60}"/>
              </a:ext>
            </a:extLst>
          </p:cNvPr>
          <p:cNvSpPr/>
          <p:nvPr/>
        </p:nvSpPr>
        <p:spPr>
          <a:xfrm rot="18718769">
            <a:off x="4395185" y="3903898"/>
            <a:ext cx="1173358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2" name="Pil: bøyd oppover 11">
            <a:extLst>
              <a:ext uri="{FF2B5EF4-FFF2-40B4-BE49-F238E27FC236}">
                <a16:creationId xmlns:a16="http://schemas.microsoft.com/office/drawing/2014/main" id="{59AC44F6-0892-D02C-52DD-90EE4FE0E8FB}"/>
              </a:ext>
            </a:extLst>
          </p:cNvPr>
          <p:cNvSpPr/>
          <p:nvPr/>
        </p:nvSpPr>
        <p:spPr>
          <a:xfrm rot="20174493">
            <a:off x="4743358" y="4177128"/>
            <a:ext cx="4534459" cy="135149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dirty="0">
              <a:solidFill>
                <a:schemeClr val="tx1"/>
              </a:solidFill>
            </a:endParaRPr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7FE0EC70-A0FF-B3B9-6FE5-37E79E9D3356}"/>
              </a:ext>
            </a:extLst>
          </p:cNvPr>
          <p:cNvSpPr/>
          <p:nvPr/>
        </p:nvSpPr>
        <p:spPr>
          <a:xfrm rot="14099579">
            <a:off x="7993860" y="2650047"/>
            <a:ext cx="302282" cy="174398"/>
          </a:xfrm>
          <a:prstGeom prst="rightArrow">
            <a:avLst>
              <a:gd name="adj1" fmla="val 627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133B38-FF48-4F0D-E961-64EF1FA9F76B}"/>
              </a:ext>
            </a:extLst>
          </p:cNvPr>
          <p:cNvSpPr/>
          <p:nvPr/>
        </p:nvSpPr>
        <p:spPr>
          <a:xfrm>
            <a:off x="6693442" y="1933777"/>
            <a:ext cx="2766574" cy="6901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138B41F-E3D2-6446-B242-7D9D9EFBFB00}"/>
              </a:ext>
            </a:extLst>
          </p:cNvPr>
          <p:cNvSpPr/>
          <p:nvPr/>
        </p:nvSpPr>
        <p:spPr>
          <a:xfrm>
            <a:off x="3098365" y="2563424"/>
            <a:ext cx="642822" cy="30950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6" name="Pil: bøyd nedover 15">
            <a:extLst>
              <a:ext uri="{FF2B5EF4-FFF2-40B4-BE49-F238E27FC236}">
                <a16:creationId xmlns:a16="http://schemas.microsoft.com/office/drawing/2014/main" id="{E5B89120-81E7-B184-E27F-06076CF5C5B1}"/>
              </a:ext>
            </a:extLst>
          </p:cNvPr>
          <p:cNvSpPr/>
          <p:nvPr/>
        </p:nvSpPr>
        <p:spPr>
          <a:xfrm rot="21254249">
            <a:off x="3069044" y="1125703"/>
            <a:ext cx="6189219" cy="11722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390766D-9165-7C07-42B1-88CEC90ABB42}"/>
              </a:ext>
            </a:extLst>
          </p:cNvPr>
          <p:cNvSpPr txBox="1"/>
          <p:nvPr/>
        </p:nvSpPr>
        <p:spPr>
          <a:xfrm>
            <a:off x="8975474" y="2098243"/>
            <a:ext cx="326002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88" dirty="0"/>
              <a:t>R</a:t>
            </a:r>
            <a:endParaRPr lang="nb-NO" sz="1488" dirty="0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C85DA073-0717-EC23-E02D-847047F05A7A}"/>
              </a:ext>
            </a:extLst>
          </p:cNvPr>
          <p:cNvSpPr/>
          <p:nvPr/>
        </p:nvSpPr>
        <p:spPr>
          <a:xfrm>
            <a:off x="8894200" y="2553418"/>
            <a:ext cx="255052" cy="224305"/>
          </a:xfrm>
          <a:custGeom>
            <a:avLst/>
            <a:gdLst>
              <a:gd name="connsiteX0" fmla="*/ 73106 w 308472"/>
              <a:gd name="connsiteY0" fmla="*/ 34093 h 271285"/>
              <a:gd name="connsiteX1" fmla="*/ 73106 w 308472"/>
              <a:gd name="connsiteY1" fmla="*/ 34093 h 271285"/>
              <a:gd name="connsiteX2" fmla="*/ 173774 w 308472"/>
              <a:gd name="connsiteY2" fmla="*/ 8926 h 271285"/>
              <a:gd name="connsiteX3" fmla="*/ 198941 w 308472"/>
              <a:gd name="connsiteY3" fmla="*/ 537 h 271285"/>
              <a:gd name="connsiteX4" fmla="*/ 224108 w 308472"/>
              <a:gd name="connsiteY4" fmla="*/ 25704 h 271285"/>
              <a:gd name="connsiteX5" fmla="*/ 274442 w 308472"/>
              <a:gd name="connsiteY5" fmla="*/ 59260 h 271285"/>
              <a:gd name="connsiteX6" fmla="*/ 291220 w 308472"/>
              <a:gd name="connsiteY6" fmla="*/ 92816 h 271285"/>
              <a:gd name="connsiteX7" fmla="*/ 307998 w 308472"/>
              <a:gd name="connsiteY7" fmla="*/ 117983 h 271285"/>
              <a:gd name="connsiteX8" fmla="*/ 299609 w 308472"/>
              <a:gd name="connsiteY8" fmla="*/ 218651 h 271285"/>
              <a:gd name="connsiteX9" fmla="*/ 291220 w 308472"/>
              <a:gd name="connsiteY9" fmla="*/ 243818 h 271285"/>
              <a:gd name="connsiteX10" fmla="*/ 257664 w 308472"/>
              <a:gd name="connsiteY10" fmla="*/ 268985 h 271285"/>
              <a:gd name="connsiteX11" fmla="*/ 5994 w 308472"/>
              <a:gd name="connsiteY11" fmla="*/ 260596 h 271285"/>
              <a:gd name="connsiteX12" fmla="*/ 14383 w 308472"/>
              <a:gd name="connsiteY12" fmla="*/ 210262 h 271285"/>
              <a:gd name="connsiteX13" fmla="*/ 22772 w 308472"/>
              <a:gd name="connsiteY13" fmla="*/ 134761 h 271285"/>
              <a:gd name="connsiteX14" fmla="*/ 47939 w 308472"/>
              <a:gd name="connsiteY14" fmla="*/ 84427 h 271285"/>
              <a:gd name="connsiteX15" fmla="*/ 56328 w 308472"/>
              <a:gd name="connsiteY15" fmla="*/ 59260 h 271285"/>
              <a:gd name="connsiteX16" fmla="*/ 73106 w 308472"/>
              <a:gd name="connsiteY16" fmla="*/ 34093 h 2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472" h="271285">
                <a:moveTo>
                  <a:pt x="73106" y="34093"/>
                </a:moveTo>
                <a:lnTo>
                  <a:pt x="73106" y="34093"/>
                </a:lnTo>
                <a:lnTo>
                  <a:pt x="173774" y="8926"/>
                </a:lnTo>
                <a:cubicBezTo>
                  <a:pt x="182318" y="6648"/>
                  <a:pt x="190552" y="-2259"/>
                  <a:pt x="198941" y="537"/>
                </a:cubicBezTo>
                <a:cubicBezTo>
                  <a:pt x="210196" y="4289"/>
                  <a:pt x="214743" y="18420"/>
                  <a:pt x="224108" y="25704"/>
                </a:cubicBezTo>
                <a:cubicBezTo>
                  <a:pt x="240025" y="38084"/>
                  <a:pt x="257664" y="48075"/>
                  <a:pt x="274442" y="59260"/>
                </a:cubicBezTo>
                <a:cubicBezTo>
                  <a:pt x="280035" y="70445"/>
                  <a:pt x="285015" y="81958"/>
                  <a:pt x="291220" y="92816"/>
                </a:cubicBezTo>
                <a:cubicBezTo>
                  <a:pt x="296222" y="101570"/>
                  <a:pt x="307327" y="107923"/>
                  <a:pt x="307998" y="117983"/>
                </a:cubicBezTo>
                <a:cubicBezTo>
                  <a:pt x="310238" y="151581"/>
                  <a:pt x="304059" y="185274"/>
                  <a:pt x="299609" y="218651"/>
                </a:cubicBezTo>
                <a:cubicBezTo>
                  <a:pt x="298440" y="227416"/>
                  <a:pt x="296881" y="237025"/>
                  <a:pt x="291220" y="243818"/>
                </a:cubicBezTo>
                <a:cubicBezTo>
                  <a:pt x="282269" y="254559"/>
                  <a:pt x="268849" y="260596"/>
                  <a:pt x="257664" y="268985"/>
                </a:cubicBezTo>
                <a:cubicBezTo>
                  <a:pt x="173774" y="266189"/>
                  <a:pt x="87587" y="280291"/>
                  <a:pt x="5994" y="260596"/>
                </a:cubicBezTo>
                <a:cubicBezTo>
                  <a:pt x="-10541" y="256605"/>
                  <a:pt x="12135" y="227122"/>
                  <a:pt x="14383" y="210262"/>
                </a:cubicBezTo>
                <a:cubicBezTo>
                  <a:pt x="17730" y="185162"/>
                  <a:pt x="18609" y="159738"/>
                  <a:pt x="22772" y="134761"/>
                </a:cubicBezTo>
                <a:cubicBezTo>
                  <a:pt x="28043" y="103132"/>
                  <a:pt x="33446" y="113414"/>
                  <a:pt x="47939" y="84427"/>
                </a:cubicBezTo>
                <a:cubicBezTo>
                  <a:pt x="51894" y="76518"/>
                  <a:pt x="53044" y="67470"/>
                  <a:pt x="56328" y="59260"/>
                </a:cubicBezTo>
                <a:cubicBezTo>
                  <a:pt x="58650" y="53454"/>
                  <a:pt x="61921" y="48075"/>
                  <a:pt x="73106" y="3409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3AC9428-3A16-7C14-CC5F-DCA9A80EB244}"/>
              </a:ext>
            </a:extLst>
          </p:cNvPr>
          <p:cNvSpPr txBox="1"/>
          <p:nvPr/>
        </p:nvSpPr>
        <p:spPr>
          <a:xfrm>
            <a:off x="8736846" y="5059195"/>
            <a:ext cx="743873" cy="3976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sz="1984" dirty="0">
                <a:solidFill>
                  <a:srgbClr val="FF0000"/>
                </a:solidFill>
              </a:rPr>
              <a:t>Jobb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BB8596A-E8D6-7C6E-3BDB-2659585B2099}"/>
              </a:ext>
            </a:extLst>
          </p:cNvPr>
          <p:cNvSpPr txBox="1"/>
          <p:nvPr/>
        </p:nvSpPr>
        <p:spPr>
          <a:xfrm>
            <a:off x="7729994" y="5081798"/>
            <a:ext cx="573136" cy="5502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sz="1488" dirty="0"/>
              <a:t>Fag-brev</a:t>
            </a:r>
            <a:endParaRPr lang="nb-NO" sz="1488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5FEA79C-26FA-1826-0FEB-A292B85FE73E}"/>
              </a:ext>
            </a:extLst>
          </p:cNvPr>
          <p:cNvSpPr txBox="1"/>
          <p:nvPr/>
        </p:nvSpPr>
        <p:spPr>
          <a:xfrm>
            <a:off x="409235" y="4038211"/>
            <a:ext cx="1456605" cy="187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58" dirty="0">
                <a:solidFill>
                  <a:srgbClr val="FF0000"/>
                </a:solidFill>
              </a:rPr>
              <a:t>Bygg</a:t>
            </a:r>
          </a:p>
          <a:p>
            <a:r>
              <a:rPr lang="nn-NO" sz="1158" dirty="0">
                <a:solidFill>
                  <a:srgbClr val="FF0000"/>
                </a:solidFill>
              </a:rPr>
              <a:t>Elektro</a:t>
            </a:r>
          </a:p>
          <a:p>
            <a:r>
              <a:rPr lang="nn-NO" sz="1158" dirty="0">
                <a:solidFill>
                  <a:srgbClr val="FF0000"/>
                </a:solidFill>
              </a:rPr>
              <a:t>FIBE</a:t>
            </a:r>
          </a:p>
          <a:p>
            <a:r>
              <a:rPr lang="nn-NO" sz="1158" dirty="0">
                <a:solidFill>
                  <a:srgbClr val="FF0000"/>
                </a:solidFill>
              </a:rPr>
              <a:t>HDP</a:t>
            </a:r>
          </a:p>
          <a:p>
            <a:r>
              <a:rPr lang="nn-NO" sz="1158" dirty="0">
                <a:solidFill>
                  <a:srgbClr val="FF0000"/>
                </a:solidFill>
              </a:rPr>
              <a:t>Helse</a:t>
            </a:r>
          </a:p>
          <a:p>
            <a:r>
              <a:rPr lang="nn-NO" sz="1158" dirty="0">
                <a:solidFill>
                  <a:srgbClr val="FF0000"/>
                </a:solidFill>
              </a:rPr>
              <a:t>IT og media</a:t>
            </a:r>
          </a:p>
          <a:p>
            <a:r>
              <a:rPr lang="nn-NO" sz="1158" dirty="0">
                <a:solidFill>
                  <a:srgbClr val="FF0000"/>
                </a:solidFill>
              </a:rPr>
              <a:t>Naturbruk</a:t>
            </a:r>
          </a:p>
          <a:p>
            <a:r>
              <a:rPr lang="nn-NO" sz="1158" dirty="0">
                <a:solidFill>
                  <a:srgbClr val="FF0000"/>
                </a:solidFill>
              </a:rPr>
              <a:t>Restaurant og mat</a:t>
            </a:r>
          </a:p>
          <a:p>
            <a:r>
              <a:rPr lang="nn-NO" sz="1158" dirty="0">
                <a:solidFill>
                  <a:srgbClr val="FF0000"/>
                </a:solidFill>
              </a:rPr>
              <a:t>Sal, service og reise</a:t>
            </a:r>
          </a:p>
          <a:p>
            <a:r>
              <a:rPr lang="nn-NO" sz="1158" dirty="0">
                <a:solidFill>
                  <a:srgbClr val="FF0000"/>
                </a:solidFill>
              </a:rPr>
              <a:t>Teknologi og industri</a:t>
            </a:r>
            <a:endParaRPr lang="nb-NO" sz="1158" dirty="0">
              <a:solidFill>
                <a:srgbClr val="FF0000"/>
              </a:solidFill>
            </a:endParaRPr>
          </a:p>
        </p:txBody>
      </p:sp>
      <p:sp>
        <p:nvSpPr>
          <p:cNvPr id="22" name="Pil: høyre 21">
            <a:extLst>
              <a:ext uri="{FF2B5EF4-FFF2-40B4-BE49-F238E27FC236}">
                <a16:creationId xmlns:a16="http://schemas.microsoft.com/office/drawing/2014/main" id="{AA3E80C9-08DE-583B-DA5A-389A17B94998}"/>
              </a:ext>
            </a:extLst>
          </p:cNvPr>
          <p:cNvSpPr/>
          <p:nvPr/>
        </p:nvSpPr>
        <p:spPr>
          <a:xfrm>
            <a:off x="1661780" y="5182101"/>
            <a:ext cx="6076699" cy="174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E1A456C-DFFC-345E-3C10-F87247C9E47D}"/>
              </a:ext>
            </a:extLst>
          </p:cNvPr>
          <p:cNvSpPr/>
          <p:nvPr/>
        </p:nvSpPr>
        <p:spPr>
          <a:xfrm>
            <a:off x="1645206" y="3662431"/>
            <a:ext cx="1380626" cy="47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8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B730BF2E-95BC-72C5-F256-92FB15AF3B4D}"/>
              </a:ext>
            </a:extLst>
          </p:cNvPr>
          <p:cNvSpPr txBox="1"/>
          <p:nvPr/>
        </p:nvSpPr>
        <p:spPr>
          <a:xfrm>
            <a:off x="8975473" y="4093291"/>
            <a:ext cx="1022652" cy="1135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23" dirty="0"/>
              <a:t>Fagskule</a:t>
            </a:r>
          </a:p>
          <a:p>
            <a:r>
              <a:rPr lang="nn-NO" sz="1323" dirty="0"/>
              <a:t>Meisterbrev</a:t>
            </a:r>
          </a:p>
          <a:p>
            <a:r>
              <a:rPr lang="nn-NO" sz="1323" dirty="0"/>
              <a:t>Y-vegen</a:t>
            </a:r>
          </a:p>
          <a:p>
            <a:r>
              <a:rPr lang="nn-NO" sz="1323" dirty="0"/>
              <a:t>Påbygg</a:t>
            </a:r>
            <a:endParaRPr lang="nb-NO" sz="1323" dirty="0"/>
          </a:p>
          <a:p>
            <a:endParaRPr lang="nb-NO" sz="1488" dirty="0"/>
          </a:p>
        </p:txBody>
      </p:sp>
    </p:spTree>
    <p:extLst>
      <p:ext uri="{BB962C8B-B14F-4D97-AF65-F5344CB8AC3E}">
        <p14:creationId xmlns:p14="http://schemas.microsoft.com/office/powerpoint/2010/main" val="102476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0623" y="269953"/>
            <a:ext cx="5711754" cy="950209"/>
          </a:xfrm>
          <a:noFill/>
        </p:spPr>
        <p:txBody>
          <a:bodyPr/>
          <a:lstStyle/>
          <a:p>
            <a:pPr eaLnBrk="1" hangingPunct="1"/>
            <a:r>
              <a:rPr lang="nn-NO" altLang="nb-NO"/>
              <a:t>Studiekompetanse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992" y="1220162"/>
            <a:ext cx="6611936" cy="5972821"/>
          </a:xfrm>
          <a:noFill/>
        </p:spPr>
        <p:txBody>
          <a:bodyPr/>
          <a:lstStyle/>
          <a:p>
            <a:pPr marL="255270" indent="-255270" hangingPunct="1"/>
            <a:r>
              <a:rPr lang="nn-NO" altLang="nb-NO" sz="2600" b="1" dirty="0">
                <a:latin typeface="Arial"/>
                <a:cs typeface="Tahoma"/>
              </a:rPr>
              <a:t>Generell</a:t>
            </a:r>
            <a:r>
              <a:rPr lang="nn-NO" altLang="nb-NO" sz="2600" dirty="0">
                <a:latin typeface="Arial"/>
                <a:cs typeface="Tahoma"/>
              </a:rPr>
              <a:t> studiekompetanse er det faglege grunnlaget for å søkje opptak til universitet og høgskolar. Ein må ta eitt år påbygg etter 2 eller 4 år yrkesfag, eller 3 år studieførebuande.</a:t>
            </a:r>
            <a:endParaRPr lang="nb-NO" sz="2600" dirty="0">
              <a:latin typeface="Arial"/>
              <a:cs typeface="Tahoma"/>
            </a:endParaRPr>
          </a:p>
          <a:p>
            <a:pPr marL="255270" indent="-255270" hangingPunct="1"/>
            <a:r>
              <a:rPr lang="nn-NO" altLang="nb-NO" sz="2600" dirty="0">
                <a:latin typeface="Arial"/>
                <a:cs typeface="Tahoma"/>
              </a:rPr>
              <a:t>Til visse universitetsstudium er det </a:t>
            </a:r>
            <a:r>
              <a:rPr lang="nn-NO" altLang="nb-NO" sz="2600" b="1" dirty="0">
                <a:latin typeface="Arial"/>
                <a:cs typeface="Tahoma"/>
              </a:rPr>
              <a:t>spesielle opptakskrav</a:t>
            </a:r>
            <a:r>
              <a:rPr lang="nn-NO" altLang="nb-NO" sz="2600" dirty="0">
                <a:latin typeface="Arial"/>
                <a:cs typeface="Tahoma"/>
              </a:rPr>
              <a:t>. Ofte blir det stilt krav om spesielle fag i realfag. Desse faga er lettast å få på studiespesialisering, slike som realfagsmatematikk, fysikk og kjemi. Dei gir òg opp til fire tilleggspoeng. (Ingeniør, lege, dyrlege, tannlege m.m.) Sjå heimesida vår for meir info.</a:t>
            </a:r>
          </a:p>
        </p:txBody>
      </p:sp>
      <p:pic>
        <p:nvPicPr>
          <p:cNvPr id="25604" name="Picture 9" descr="ma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8" y="248489"/>
            <a:ext cx="3023870" cy="672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9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9764" y="2470694"/>
            <a:ext cx="9071643" cy="1262155"/>
          </a:xfrm>
        </p:spPr>
        <p:txBody>
          <a:bodyPr/>
          <a:lstStyle/>
          <a:p>
            <a:r>
              <a:rPr lang="nn-NO" dirty="0">
                <a:latin typeface="Arial"/>
                <a:cs typeface="Tahoma"/>
              </a:rPr>
              <a:t>Vilbli.no er ny</a:t>
            </a:r>
            <a:br>
              <a:rPr lang="nn-NO" dirty="0">
                <a:latin typeface="Arial"/>
                <a:cs typeface="Tahoma"/>
              </a:rPr>
            </a:br>
            <a:r>
              <a:rPr lang="nn-NO" sz="2400" dirty="0">
                <a:latin typeface="Arial"/>
                <a:cs typeface="Arial"/>
                <a:hlinkClick r:id="rId2"/>
              </a:rPr>
              <a:t>Videregående opplæring - vilbli.no</a:t>
            </a:r>
            <a:br>
              <a:rPr lang="nn-NO" dirty="0">
                <a:latin typeface="Arial"/>
                <a:cs typeface="Tahoma"/>
              </a:rPr>
            </a:br>
            <a:br>
              <a:rPr lang="nn-NO" dirty="0">
                <a:latin typeface="Arial"/>
                <a:cs typeface="Tahoma"/>
              </a:rPr>
            </a:br>
            <a:br>
              <a:rPr lang="nn-NO" dirty="0">
                <a:latin typeface="Arial"/>
                <a:cs typeface="Tahoma"/>
              </a:rPr>
            </a:br>
            <a:r>
              <a:rPr lang="nn-NO" dirty="0">
                <a:latin typeface="Arial"/>
                <a:cs typeface="Tahoma"/>
              </a:rPr>
              <a:t>Spesielle tilbod</a:t>
            </a:r>
            <a:endParaRPr lang="nb-NO" dirty="0">
              <a:latin typeface="Arial"/>
              <a:cs typeface="Tahoma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7876" y="5359737"/>
            <a:ext cx="9165866" cy="1111378"/>
          </a:xfrm>
        </p:spPr>
        <p:txBody>
          <a:bodyPr/>
          <a:lstStyle/>
          <a:p>
            <a:pPr algn="ctr"/>
            <a:r>
              <a:rPr lang="nn-NO" sz="2000" dirty="0">
                <a:latin typeface="Arial"/>
                <a:cs typeface="Arial"/>
                <a:hlinkClick r:id="rId3"/>
              </a:rPr>
              <a:t>Spesielle tilbud i fylket | Videregående opplæring - vilbli.no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6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Tilleggspoeng IF og MDD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4507" y="1763924"/>
            <a:ext cx="8742706" cy="4989036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nn-NO" dirty="0">
                <a:latin typeface="Arial"/>
                <a:cs typeface="Tahoma"/>
              </a:rPr>
              <a:t>MDD på førsteønske – innkalling til </a:t>
            </a:r>
            <a:r>
              <a:rPr lang="nn-NO" dirty="0" err="1">
                <a:latin typeface="Arial"/>
                <a:cs typeface="Tahoma"/>
              </a:rPr>
              <a:t>ferdighetsprøve</a:t>
            </a:r>
            <a:r>
              <a:rPr lang="nn-NO" dirty="0">
                <a:latin typeface="Arial"/>
                <a:cs typeface="Tahoma"/>
              </a:rPr>
              <a:t> april/mai</a:t>
            </a:r>
            <a:endParaRPr lang="nb-NO" dirty="0">
              <a:latin typeface="Arial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nn-NO" dirty="0">
                <a:latin typeface="Arial"/>
                <a:cs typeface="Tahoma"/>
              </a:rPr>
              <a:t>IF  – send/lever inn skjema til skule på førsteval før 1. mars.</a:t>
            </a:r>
          </a:p>
          <a:p>
            <a:endParaRPr lang="nn-NO"/>
          </a:p>
          <a:p>
            <a:pPr algn="ctr"/>
            <a:r>
              <a:rPr lang="nn-NO" dirty="0">
                <a:latin typeface="Arial"/>
                <a:cs typeface="Tahoma"/>
              </a:rPr>
              <a:t>7 eller 15 ekstrapoeng</a:t>
            </a:r>
          </a:p>
        </p:txBody>
      </p:sp>
    </p:spTree>
    <p:extLst>
      <p:ext uri="{BB962C8B-B14F-4D97-AF65-F5344CB8AC3E}">
        <p14:creationId xmlns:p14="http://schemas.microsoft.com/office/powerpoint/2010/main" val="40730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Ope hus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4507" y="1763924"/>
            <a:ext cx="9457085" cy="4989036"/>
          </a:xfrm>
        </p:spPr>
        <p:txBody>
          <a:bodyPr/>
          <a:lstStyle/>
          <a:p>
            <a:r>
              <a:rPr lang="nn-NO" dirty="0">
                <a:latin typeface="Arial"/>
                <a:cs typeface="Tahoma"/>
              </a:rPr>
              <a:t>Ope hus er besøk på </a:t>
            </a:r>
            <a:r>
              <a:rPr lang="nn-NO" dirty="0" err="1">
                <a:latin typeface="Arial"/>
                <a:cs typeface="Tahoma"/>
              </a:rPr>
              <a:t>vgs</a:t>
            </a:r>
            <a:r>
              <a:rPr lang="nn-NO" dirty="0">
                <a:latin typeface="Arial"/>
                <a:cs typeface="Tahoma"/>
              </a:rPr>
              <a:t> på ettermiddagstid</a:t>
            </a:r>
          </a:p>
          <a:p>
            <a:r>
              <a:rPr lang="nn-NO" dirty="0">
                <a:latin typeface="Arial"/>
                <a:cs typeface="Tahoma"/>
              </a:rPr>
              <a:t>Alle må gå på minst eit ope hus</a:t>
            </a:r>
          </a:p>
          <a:p>
            <a:r>
              <a:rPr lang="nn-NO" dirty="0">
                <a:latin typeface="Arial"/>
                <a:cs typeface="Tahoma"/>
              </a:rPr>
              <a:t>Ein går i lag med føresette</a:t>
            </a:r>
          </a:p>
          <a:p>
            <a:r>
              <a:rPr lang="nn-NO" dirty="0">
                <a:latin typeface="Arial"/>
                <a:cs typeface="Tahoma"/>
              </a:rPr>
              <a:t>Oversikt på </a:t>
            </a:r>
            <a:r>
              <a:rPr lang="nn-NO" dirty="0">
                <a:latin typeface="Arial"/>
                <a:cs typeface="Tahoma"/>
                <a:hlinkClick r:id="rId2"/>
              </a:rPr>
              <a:t>rogaland.skoleogarbeidsliv.no</a:t>
            </a:r>
            <a:r>
              <a:rPr lang="nn-NO" dirty="0">
                <a:latin typeface="Arial"/>
                <a:cs typeface="Tahoma"/>
              </a:rPr>
              <a:t> 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789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Siste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1290" indent="-342900">
              <a:spcBef>
                <a:spcPct val="0"/>
              </a:spcBef>
              <a:buFont typeface="Arial"/>
              <a:buChar char="•"/>
            </a:pPr>
            <a:r>
              <a:rPr lang="nn-NO" altLang="nb-NO" sz="2000" dirty="0">
                <a:latin typeface="Arial"/>
                <a:cs typeface="Tahoma"/>
              </a:rPr>
              <a:t>1. mars for ordinært inntak </a:t>
            </a:r>
            <a:endParaRPr lang="nb-NO" dirty="0"/>
          </a:p>
          <a:p>
            <a:pPr marL="161290" indent="-342900">
              <a:spcBef>
                <a:spcPct val="0"/>
              </a:spcBef>
              <a:buFont typeface="Arial"/>
              <a:buChar char="•"/>
            </a:pPr>
            <a:r>
              <a:rPr lang="nn-NO" altLang="nb-NO" sz="2000" dirty="0">
                <a:latin typeface="Arial"/>
                <a:cs typeface="Tahoma"/>
              </a:rPr>
              <a:t>1. februar ved søknad om fortrinnsrett eller individuell behandling</a:t>
            </a:r>
          </a:p>
          <a:p>
            <a:pPr marL="342900" indent="-342900" hangingPunct="1">
              <a:buFont typeface="Arial"/>
              <a:buChar char="•"/>
            </a:pPr>
            <a:r>
              <a:rPr lang="nn-NO" altLang="nb-NO" sz="2000" dirty="0">
                <a:latin typeface="Arial"/>
                <a:cs typeface="Tahoma"/>
              </a:rPr>
              <a:t>I </a:t>
            </a:r>
            <a:r>
              <a:rPr lang="nn-NO" altLang="nb-NO" sz="2000" u="sng" dirty="0">
                <a:latin typeface="Arial"/>
                <a:cs typeface="Tahoma"/>
              </a:rPr>
              <a:t>www.vigo.no</a:t>
            </a:r>
            <a:r>
              <a:rPr lang="nn-NO" altLang="nb-NO" sz="2000" dirty="0">
                <a:latin typeface="Arial"/>
                <a:cs typeface="Tahoma"/>
              </a:rPr>
              <a:t> kan ein endre søknaden så mykje ein vil fram til 1. mars. Den vert ikkje sendt nokon stad. 1. mars vert eleven sin tilgang blokkert.</a:t>
            </a:r>
            <a:endParaRPr lang="nn-NO" dirty="0"/>
          </a:p>
          <a:p>
            <a:pPr marL="342900" indent="-342900" hangingPunct="1">
              <a:buFont typeface="Arial"/>
              <a:buChar char="•"/>
            </a:pPr>
            <a:r>
              <a:rPr lang="nn-NO" altLang="nb-NO" sz="2000" dirty="0">
                <a:latin typeface="Arial"/>
                <a:cs typeface="Tahoma"/>
              </a:rPr>
              <a:t>Private skular må søkjast til direkte på deira heimeside i tillegg til Vigo.no. Rådgjevar lagar nye karakterutskrifter med musikk og </a:t>
            </a:r>
            <a:r>
              <a:rPr lang="nn-NO" altLang="nb-NO" sz="2000" dirty="0" err="1">
                <a:latin typeface="Arial"/>
                <a:cs typeface="Tahoma"/>
              </a:rPr>
              <a:t>mat&amp;helse</a:t>
            </a:r>
            <a:r>
              <a:rPr lang="nn-NO" altLang="nb-NO" sz="2000" dirty="0">
                <a:latin typeface="Arial"/>
                <a:cs typeface="Tahoma"/>
              </a:rPr>
              <a:t>.</a:t>
            </a:r>
          </a:p>
          <a:p>
            <a:pPr marL="342900" indent="-342900" hangingPunct="1">
              <a:buFont typeface="Arial"/>
              <a:buChar char="•"/>
            </a:pPr>
            <a:r>
              <a:rPr lang="nn-NO" altLang="nb-NO" sz="2000" dirty="0">
                <a:latin typeface="Arial"/>
                <a:cs typeface="Tahoma"/>
              </a:rPr>
              <a:t>I sommar får eleven ei påminning via SMS når ein skal svare på tilbod om plass/vente-listeplass på </a:t>
            </a:r>
            <a:r>
              <a:rPr lang="nn-NO" altLang="nb-NO" sz="2000" dirty="0">
                <a:latin typeface="Arial"/>
                <a:cs typeface="Tahoma"/>
                <a:hlinkClick r:id="rId2"/>
              </a:rPr>
              <a:t>vigo.no</a:t>
            </a:r>
            <a:r>
              <a:rPr lang="nn-NO" altLang="nb-NO" sz="2000" dirty="0">
                <a:latin typeface="Arial"/>
                <a:cs typeface="Tahoma"/>
              </a:rPr>
              <a:t>. Ein må då svare ja og evt. samtidig sette seg på venteliste på høgare ønske</a:t>
            </a:r>
            <a:r>
              <a:rPr lang="nb-NO" altLang="nb-NO" sz="2000" dirty="0">
                <a:latin typeface="Arial"/>
                <a:cs typeface="Tahoma"/>
              </a:rPr>
              <a:t>. </a:t>
            </a:r>
            <a:endParaRPr lang="nn-NO" altLang="nb-NO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6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Sjekk ut, ta kontakt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n-NO" dirty="0">
                <a:latin typeface="Arial"/>
                <a:cs typeface="Tahoma"/>
              </a:rPr>
              <a:t>Vigo.no</a:t>
            </a:r>
          </a:p>
          <a:p>
            <a:r>
              <a:rPr lang="nn-NO" dirty="0">
                <a:latin typeface="Arial"/>
                <a:cs typeface="Tahoma"/>
              </a:rPr>
              <a:t>Vilbli.no</a:t>
            </a:r>
          </a:p>
          <a:p>
            <a:r>
              <a:rPr lang="nn-NO" dirty="0">
                <a:latin typeface="Arial"/>
                <a:cs typeface="Tahoma"/>
              </a:rPr>
              <a:t>Utdanning.no</a:t>
            </a:r>
          </a:p>
          <a:p>
            <a:r>
              <a:rPr lang="nn-NO" dirty="0">
                <a:latin typeface="Arial"/>
                <a:cs typeface="Tahoma"/>
              </a:rPr>
              <a:t>Rådgjevarsida på</a:t>
            </a:r>
            <a:br>
              <a:rPr lang="nn-NO" dirty="0">
                <a:latin typeface="Arial"/>
                <a:cs typeface="Tahoma"/>
              </a:rPr>
            </a:br>
            <a:r>
              <a:rPr lang="nn-NO" dirty="0">
                <a:latin typeface="Arial"/>
                <a:cs typeface="Tahoma"/>
              </a:rPr>
              <a:t>BUS si heimeside</a:t>
            </a:r>
            <a:endParaRPr lang="nb-NO">
              <a:latin typeface="Arial"/>
              <a:cs typeface="Tahoma"/>
            </a:endParaRPr>
          </a:p>
        </p:txBody>
      </p:sp>
      <p:pic>
        <p:nvPicPr>
          <p:cNvPr id="6" name="Bilde 7">
            <a:extLst>
              <a:ext uri="{FF2B5EF4-FFF2-40B4-BE49-F238E27FC236}">
                <a16:creationId xmlns:a16="http://schemas.microsoft.com/office/drawing/2014/main" id="{31F0C3C8-8AA3-9EF8-5358-41B95552091E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 rotWithShape="1">
          <a:blip r:embed="rId2"/>
          <a:srcRect l="53071" t="13131" r="5282" b="4040"/>
          <a:stretch/>
        </p:blipFill>
        <p:spPr>
          <a:xfrm>
            <a:off x="4099090" y="2682694"/>
            <a:ext cx="5866440" cy="3322212"/>
          </a:xfrm>
        </p:spPr>
      </p:pic>
    </p:spTree>
    <p:extLst>
      <p:ext uri="{BB962C8B-B14F-4D97-AF65-F5344CB8AC3E}">
        <p14:creationId xmlns:p14="http://schemas.microsoft.com/office/powerpoint/2010/main" val="8599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Å søke </a:t>
            </a:r>
            <a:r>
              <a:rPr lang="nn-NO" err="1"/>
              <a:t>vgs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0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3D4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404" y="529177"/>
            <a:ext cx="9291816" cy="6501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3" descr="Et bilde som inneholder tekst, skjermbilde, innendørs&#10;&#10;Automatisk generert beskrivelse">
            <a:extLst>
              <a:ext uri="{FF2B5EF4-FFF2-40B4-BE49-F238E27FC236}">
                <a16:creationId xmlns:a16="http://schemas.microsoft.com/office/drawing/2014/main" id="{6F0F3A3B-DAFD-46A5-8240-D92B34702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38" t="10448" r="2265"/>
          <a:stretch/>
        </p:blipFill>
        <p:spPr>
          <a:xfrm>
            <a:off x="435508" y="-221455"/>
            <a:ext cx="9408290" cy="503847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870B40B-544F-9D52-F856-2856524C180C}"/>
              </a:ext>
            </a:extLst>
          </p:cNvPr>
          <p:cNvSpPr txBox="1"/>
          <p:nvPr/>
        </p:nvSpPr>
        <p:spPr>
          <a:xfrm>
            <a:off x="345934" y="5977271"/>
            <a:ext cx="91711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Brukerveiledning VIGO Søknad (guidecloud.se)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C1C0F0B-15F5-533C-98BE-99E20E76ACB4}"/>
              </a:ext>
            </a:extLst>
          </p:cNvPr>
          <p:cNvSpPr txBox="1"/>
          <p:nvPr/>
        </p:nvSpPr>
        <p:spPr>
          <a:xfrm>
            <a:off x="557558" y="5131217"/>
            <a:ext cx="90180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Rogaland fylkeskommune (rogfk.no)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Statistikk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5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4">
            <a:extLst>
              <a:ext uri="{FF2B5EF4-FFF2-40B4-BE49-F238E27FC236}">
                <a16:creationId xmlns:a16="http://schemas.microsoft.com/office/drawing/2014/main" id="{C7C732F7-C4F2-CD7B-9E2E-050F541FC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6" y="362914"/>
            <a:ext cx="9348163" cy="66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330476E0-7A64-3039-EA85-5EA9CC32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2" y="504100"/>
            <a:ext cx="9439345" cy="64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5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3">
            <a:extLst>
              <a:ext uri="{FF2B5EF4-FFF2-40B4-BE49-F238E27FC236}">
                <a16:creationId xmlns:a16="http://schemas.microsoft.com/office/drawing/2014/main" id="{578C0F90-D6BE-42FE-AB61-48B3DDB9D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39" t="23058" r="12465" b="3509"/>
          <a:stretch/>
        </p:blipFill>
        <p:spPr>
          <a:xfrm>
            <a:off x="118960" y="260892"/>
            <a:ext cx="9960473" cy="70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>
                <a:latin typeface="Arial"/>
                <a:cs typeface="Tahoma"/>
              </a:rPr>
              <a:t>Strukturen i </a:t>
            </a:r>
            <a:r>
              <a:rPr lang="nn-NO" dirty="0" err="1">
                <a:latin typeface="Arial"/>
                <a:cs typeface="Tahoma"/>
              </a:rPr>
              <a:t>vgs</a:t>
            </a:r>
            <a:endParaRPr lang="nb-NO" dirty="0">
              <a:latin typeface="Arial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790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verskrift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llessamling_x0020_i_x0020_aula_x0020_med_x0020_8a_x0020__x0028_9e_x0029_v_x00e5_r xmlns="291602ac-f928-4c79-8718-f29e71df7299" xsi:nil="true"/>
    <Dato xmlns="291602ac-f928-4c79-8718-f29e71df72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9E68A5CBB56D44987E252D33C4AD8B" ma:contentTypeVersion="12" ma:contentTypeDescription="Opprett et nytt dokument." ma:contentTypeScope="" ma:versionID="81ffc4f7d8737ed8db55e034a2d7f3f9">
  <xsd:schema xmlns:xsd="http://www.w3.org/2001/XMLSchema" xmlns:xs="http://www.w3.org/2001/XMLSchema" xmlns:p="http://schemas.microsoft.com/office/2006/metadata/properties" xmlns:ns2="b86c00af-09d6-4442-8e4f-7760168716d0" xmlns:ns3="291602ac-f928-4c79-8718-f29e71df7299" targetNamespace="http://schemas.microsoft.com/office/2006/metadata/properties" ma:root="true" ma:fieldsID="4f257ceb595ce9b73a68761765e49fed" ns2:_="" ns3:_="">
    <xsd:import namespace="b86c00af-09d6-4442-8e4f-7760168716d0"/>
    <xsd:import namespace="291602ac-f928-4c79-8718-f29e71df72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Fellessamling_x0020_i_x0020_aula_x0020_med_x0020_8a_x0020__x0028_9e_x0029_v_x00e5_r" minOccurs="0"/>
                <xsd:element ref="ns3:Dato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c00af-09d6-4442-8e4f-7760168716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602ac-f928-4c79-8718-f29e71df7299" elementFormDefault="qualified">
    <xsd:import namespace="http://schemas.microsoft.com/office/2006/documentManagement/types"/>
    <xsd:import namespace="http://schemas.microsoft.com/office/infopath/2007/PartnerControls"/>
    <xsd:element name="Fellessamling_x0020_i_x0020_aula_x0020_med_x0020_8a_x0020__x0028_9e_x0029_v_x00e5_r" ma:index="13" nillable="true" ma:displayName="Fellessamling i aula med 8a (9e)vår" ma:internalName="Fellessamling_x0020_i_x0020_aula_x0020_med_x0020_8a_x0020__x0028_9e_x0029_v_x00e5_r">
      <xsd:simpleType>
        <xsd:restriction base="dms:Text"/>
      </xsd:simpleType>
    </xsd:element>
    <xsd:element name="Dato" ma:index="14" nillable="true" ma:displayName="Info" ma:format="DateOnly" ma:internalName="Dato">
      <xsd:simpleType>
        <xsd:restriction base="dms:DateTime"/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E14125-C9DA-400E-B364-0275C0CB07B0}">
  <ds:schemaRefs>
    <ds:schemaRef ds:uri="291602ac-f928-4c79-8718-f29e71df7299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37B752CE-6270-4BE8-A902-951D5C50F0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1842AA-2442-4A8B-A0A0-354CB8B4E606}">
  <ds:schemaRefs>
    <ds:schemaRef ds:uri="291602ac-f928-4c79-8718-f29e71df7299"/>
    <ds:schemaRef ds:uri="b86c00af-09d6-4442-8e4f-7760168716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724</Words>
  <Application>Microsoft Office PowerPoint</Application>
  <PresentationFormat>Egendefinert</PresentationFormat>
  <Paragraphs>158</Paragraphs>
  <Slides>26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Verdana</vt:lpstr>
      <vt:lpstr>Standard</vt:lpstr>
      <vt:lpstr>Overskrift1</vt:lpstr>
      <vt:lpstr>Office-tema</vt:lpstr>
      <vt:lpstr>10. trinn  Foreldremøte januar</vt:lpstr>
      <vt:lpstr>Informasjon</vt:lpstr>
      <vt:lpstr>Å søke vgs</vt:lpstr>
      <vt:lpstr>PowerPoint-presentasjon</vt:lpstr>
      <vt:lpstr>Statistikk</vt:lpstr>
      <vt:lpstr>PowerPoint-presentasjon</vt:lpstr>
      <vt:lpstr>PowerPoint-presentasjon</vt:lpstr>
      <vt:lpstr>PowerPoint-presentasjon</vt:lpstr>
      <vt:lpstr>Strukturen i vgs</vt:lpstr>
      <vt:lpstr>15 utdanningsprogram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Studiekompetanse</vt:lpstr>
      <vt:lpstr>Vilbli.no er ny Videregående opplæring - vilbli.no   Spesielle tilbod</vt:lpstr>
      <vt:lpstr>Tilleggspoeng IF og MDD</vt:lpstr>
      <vt:lpstr>Ope hus</vt:lpstr>
      <vt:lpstr>Siste</vt:lpstr>
      <vt:lpstr>Sjekk ut, ta 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trinn  Foreldremøte 14.01.2015</dc:title>
  <dc:creator>Ragnhild Otto</dc:creator>
  <cp:lastModifiedBy>Erling Knutzen</cp:lastModifiedBy>
  <cp:revision>297</cp:revision>
  <cp:lastPrinted>2014-09-01T10:28:09Z</cp:lastPrinted>
  <dcterms:created xsi:type="dcterms:W3CDTF">2011-09-05T21:17:33Z</dcterms:created>
  <dcterms:modified xsi:type="dcterms:W3CDTF">2024-01-16T13:18:15Z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0x010100399E68A5CBB56D44987E252D33C4AD8B</vt:lpwstr>
  </property>
  <property fmtid="{D5CDD505-2E9C-101B-9397-08002B2CF9AE}" pid="3" name="MSIP_Label_f505dd38-82b4-4427-b8a7-50e105392c97_Enabled">
    <vt:lpwstr>true</vt:lpwstr>
  </property>
  <property fmtid="{D5CDD505-2E9C-101B-9397-08002B2CF9AE}" pid="4" name="MSIP_Label_f505dd38-82b4-4427-b8a7-50e105392c97_SetDate">
    <vt:lpwstr>2024-01-12T11:49:31Z</vt:lpwstr>
  </property>
  <property fmtid="{D5CDD505-2E9C-101B-9397-08002B2CF9AE}" pid="5" name="MSIP_Label_f505dd38-82b4-4427-b8a7-50e105392c97_Method">
    <vt:lpwstr>Standard</vt:lpwstr>
  </property>
  <property fmtid="{D5CDD505-2E9C-101B-9397-08002B2CF9AE}" pid="6" name="MSIP_Label_f505dd38-82b4-4427-b8a7-50e105392c97_Name">
    <vt:lpwstr>defa4170-0d19-0005-0004-bc88714345d2</vt:lpwstr>
  </property>
  <property fmtid="{D5CDD505-2E9C-101B-9397-08002B2CF9AE}" pid="7" name="MSIP_Label_f505dd38-82b4-4427-b8a7-50e105392c97_SiteId">
    <vt:lpwstr>589e8be1-a5be-458a-ad32-8c0090608360</vt:lpwstr>
  </property>
  <property fmtid="{D5CDD505-2E9C-101B-9397-08002B2CF9AE}" pid="8" name="MSIP_Label_f505dd38-82b4-4427-b8a7-50e105392c97_ActionId">
    <vt:lpwstr>3941ac95-fa32-433d-832f-3368742a4ba2</vt:lpwstr>
  </property>
  <property fmtid="{D5CDD505-2E9C-101B-9397-08002B2CF9AE}" pid="9" name="MSIP_Label_f505dd38-82b4-4427-b8a7-50e105392c97_ContentBits">
    <vt:lpwstr>0</vt:lpwstr>
  </property>
</Properties>
</file>